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0" r:id="rId2"/>
    <p:sldId id="260" r:id="rId3"/>
    <p:sldId id="301" r:id="rId4"/>
    <p:sldId id="335" r:id="rId5"/>
    <p:sldId id="303" r:id="rId6"/>
    <p:sldId id="304" r:id="rId7"/>
    <p:sldId id="305" r:id="rId8"/>
    <p:sldId id="306" r:id="rId9"/>
    <p:sldId id="307" r:id="rId10"/>
    <p:sldId id="308" r:id="rId11"/>
    <p:sldId id="326" r:id="rId12"/>
    <p:sldId id="333" r:id="rId13"/>
    <p:sldId id="334" r:id="rId14"/>
    <p:sldId id="33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30" r:id="rId27"/>
    <p:sldId id="321" r:id="rId28"/>
    <p:sldId id="322" r:id="rId29"/>
    <p:sldId id="323" r:id="rId30"/>
    <p:sldId id="324" r:id="rId31"/>
    <p:sldId id="329" r:id="rId32"/>
  </p:sldIdLst>
  <p:sldSz cx="9144000" cy="5143500" type="screen16x9"/>
  <p:notesSz cx="6781800" cy="9926638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2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5125" userDrawn="1">
          <p15:clr>
            <a:srgbClr val="A4A3A4"/>
          </p15:clr>
        </p15:guide>
        <p15:guide id="6" orient="horz" pos="191" userDrawn="1">
          <p15:clr>
            <a:srgbClr val="A4A3A4"/>
          </p15:clr>
        </p15:guide>
        <p15:guide id="7" pos="4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рпова Анна Дмитриевна" initials="КАД" lastIdx="2" clrIdx="0">
    <p:extLst>
      <p:ext uri="{19B8F6BF-5375-455C-9EA6-DF929625EA0E}">
        <p15:presenceInfo xmlns:p15="http://schemas.microsoft.com/office/powerpoint/2012/main" userId="S-1-5-21-417890761-388646037-2193545323-289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1D1D"/>
    <a:srgbClr val="696A69"/>
    <a:srgbClr val="0073BC"/>
    <a:srgbClr val="FEC403"/>
    <a:srgbClr val="FFEE00"/>
    <a:srgbClr val="FFD800"/>
    <a:srgbClr val="FECE26"/>
    <a:srgbClr val="F9B101"/>
    <a:srgbClr val="3D4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86324" autoAdjust="0"/>
  </p:normalViewPr>
  <p:slideViewPr>
    <p:cSldViewPr snapToGrid="0" showGuides="1">
      <p:cViewPr varScale="1">
        <p:scale>
          <a:sx n="99" d="100"/>
          <a:sy n="99" d="100"/>
        </p:scale>
        <p:origin x="888" y="72"/>
      </p:cViewPr>
      <p:guideLst>
        <p:guide orient="horz" pos="2862"/>
        <p:guide pos="476"/>
        <p:guide pos="5488"/>
        <p:guide pos="5125"/>
        <p:guide orient="horz" pos="191"/>
        <p:guide pos="4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2088" y="-84"/>
      </p:cViewPr>
      <p:guideLst>
        <p:guide orient="horz" pos="3127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6T14:15:50.727" idx="1">
    <p:pos x="10" y="10"/>
    <p:text>Исправлено количество светильников и инвестиции.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1751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16095BC-E593-4154-BC39-607CE73E8AC6}" type="datetimeFigureOut">
              <a:rPr lang="ru-RU"/>
              <a:pPr>
                <a:defRPr/>
              </a:pPr>
              <a:t>18.04.2023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164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1751" y="9428164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6AA006-DBB0-4D8F-A450-B1B7FB145E3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5745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l" defTabSz="91337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337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42950"/>
            <a:ext cx="6621463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6"/>
            <a:ext cx="5426075" cy="446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l" defTabSz="91337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0163" y="9428164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/>
            </a:lvl1pPr>
          </a:lstStyle>
          <a:p>
            <a:pPr>
              <a:defRPr/>
            </a:pPr>
            <a:fld id="{2ADE34E4-0DA4-457B-836A-FD2D615C3A3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53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70198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8061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0476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8497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1993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E34E4-0DA4-457B-836A-FD2D615C3A38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215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B7C5C-BC93-4139-B307-670BA84EA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" y="-3940"/>
            <a:ext cx="9180000" cy="514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111856"/>
            <a:ext cx="6540299" cy="74379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2900"/>
              </a:lnSpc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28,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9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774900" y="1110798"/>
            <a:ext cx="4498913" cy="184666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</a:t>
            </a:r>
            <a:r>
              <a:rPr lang="ru-RU" dirty="0"/>
              <a:t>12</a:t>
            </a:r>
            <a:r>
              <a:rPr lang="en-US" dirty="0"/>
              <a:t> 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21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rgbClr val="3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" y="-3940"/>
            <a:ext cx="9180000" cy="51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3940"/>
            <a:ext cx="9180000" cy="51507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rgbClr val="3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1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1" y="-3940"/>
            <a:ext cx="9180000" cy="51507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4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1" y="-3940"/>
            <a:ext cx="9180000" cy="515079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95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5" y="-1364"/>
            <a:ext cx="9180000" cy="51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8638" y="432731"/>
            <a:ext cx="4043362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Содержание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4A78A704-79C5-4407-B9CA-A146B0D1DB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89" r:id="rId4"/>
    <p:sldLayoutId id="2147483692" r:id="rId5"/>
    <p:sldLayoutId id="2147483694" r:id="rId6"/>
    <p:sldLayoutId id="2147483696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5pPr>
      <a:lvl6pPr marL="342884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6pPr>
      <a:lvl7pPr marL="685766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7pPr>
      <a:lvl8pPr marL="1028649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8pPr>
      <a:lvl9pPr marL="1371532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9pPr>
    </p:titleStyle>
    <p:bodyStyle>
      <a:lvl1pPr marL="257162" indent="-25716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07" indent="-17144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90" indent="-17144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974" indent="-17144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856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05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jpeg"/><Relationship Id="rId21" Type="http://schemas.openxmlformats.org/officeDocument/2006/relationships/image" Target="../media/image119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17" Type="http://schemas.openxmlformats.org/officeDocument/2006/relationships/image" Target="../media/image115.png"/><Relationship Id="rId2" Type="http://schemas.openxmlformats.org/officeDocument/2006/relationships/image" Target="../media/image100.jpe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Relationship Id="rId14" Type="http://schemas.openxmlformats.org/officeDocument/2006/relationships/image" Target="../media/image11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ek.mn" TargetMode="External"/><Relationship Id="rId13" Type="http://schemas.openxmlformats.org/officeDocument/2006/relationships/hyperlink" Target="mailto:iek.by@iek.ru" TargetMode="External"/><Relationship Id="rId3" Type="http://schemas.openxmlformats.org/officeDocument/2006/relationships/hyperlink" Target="mailto:sales@iekgroup.com" TargetMode="External"/><Relationship Id="rId7" Type="http://schemas.openxmlformats.org/officeDocument/2006/relationships/hyperlink" Target="http://www.iek.kz/" TargetMode="External"/><Relationship Id="rId12" Type="http://schemas.openxmlformats.org/officeDocument/2006/relationships/hyperlink" Target="http://www.iekglobal.vn/" TargetMode="External"/><Relationship Id="rId2" Type="http://schemas.openxmlformats.org/officeDocument/2006/relationships/image" Target="../media/image120.png"/><Relationship Id="rId16" Type="http://schemas.openxmlformats.org/officeDocument/2006/relationships/hyperlink" Target="http://www.iek.m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kz@iek.ru" TargetMode="External"/><Relationship Id="rId11" Type="http://schemas.openxmlformats.org/officeDocument/2006/relationships/hyperlink" Target="mailto:infosea@iek.group" TargetMode="External"/><Relationship Id="rId5" Type="http://schemas.openxmlformats.org/officeDocument/2006/relationships/hyperlink" Target="http://www.iek.group/" TargetMode="External"/><Relationship Id="rId15" Type="http://schemas.openxmlformats.org/officeDocument/2006/relationships/hyperlink" Target="mailto:infomd@md.iek.ru" TargetMode="External"/><Relationship Id="rId10" Type="http://schemas.openxmlformats.org/officeDocument/2006/relationships/hyperlink" Target="mailto:info@iek.uz" TargetMode="External"/><Relationship Id="rId4" Type="http://schemas.openxmlformats.org/officeDocument/2006/relationships/hyperlink" Target="mailto:infoneu@iek.group" TargetMode="External"/><Relationship Id="rId9" Type="http://schemas.openxmlformats.org/officeDocument/2006/relationships/hyperlink" Target="http://www.iek.mn/" TargetMode="External"/><Relationship Id="rId14" Type="http://schemas.openxmlformats.org/officeDocument/2006/relationships/hyperlink" Target="mailto:info@iek.m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0668" y="559253"/>
            <a:ext cx="55676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6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5579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7C3E48-1751-40B2-AA21-382EB0A3E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99" y="885601"/>
            <a:ext cx="5760000" cy="29372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B4FF0B3-F587-42C1-B327-7A0CDC0DC14B}"/>
              </a:ext>
            </a:extLst>
          </p:cNvPr>
          <p:cNvSpPr/>
          <p:nvPr/>
        </p:nvSpPr>
        <p:spPr>
          <a:xfrm>
            <a:off x="780456" y="1115049"/>
            <a:ext cx="28358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Street and outdoor lighting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20758A-BFF9-46A5-8892-2863DCD683F2}"/>
              </a:ext>
            </a:extLst>
          </p:cNvPr>
          <p:cNvSpPr/>
          <p:nvPr/>
        </p:nvSpPr>
        <p:spPr>
          <a:xfrm>
            <a:off x="815739" y="1607989"/>
            <a:ext cx="22977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Industrial lighting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5DD96E-03E5-4926-A835-92AC880D3C3E}"/>
              </a:ext>
            </a:extLst>
          </p:cNvPr>
          <p:cNvSpPr/>
          <p:nvPr/>
        </p:nvSpPr>
        <p:spPr>
          <a:xfrm>
            <a:off x="849843" y="2166493"/>
            <a:ext cx="18179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Commercial lighting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BF20E1-F036-4076-8DBA-11053B09D35A}"/>
              </a:ext>
            </a:extLst>
          </p:cNvPr>
          <p:cNvSpPr/>
          <p:nvPr/>
        </p:nvSpPr>
        <p:spPr>
          <a:xfrm>
            <a:off x="888406" y="2710358"/>
            <a:ext cx="2222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Architectural lighting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2DDC3B-A85F-4FE0-883A-0C44C34B9CC3}"/>
              </a:ext>
            </a:extLst>
          </p:cNvPr>
          <p:cNvSpPr/>
          <p:nvPr/>
        </p:nvSpPr>
        <p:spPr>
          <a:xfrm>
            <a:off x="786806" y="3180598"/>
            <a:ext cx="2831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Office and household lighting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BFE7E1-E5E2-4DAB-A082-0F23D4FBB047}"/>
              </a:ext>
            </a:extLst>
          </p:cNvPr>
          <p:cNvSpPr/>
          <p:nvPr/>
        </p:nvSpPr>
        <p:spPr bwMode="auto">
          <a:xfrm>
            <a:off x="750897" y="334670"/>
            <a:ext cx="6629391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Professional technical lighting </a:t>
            </a:r>
            <a:endParaRPr lang="ru-RU" sz="2200" dirty="0">
              <a:latin typeface="Arial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93D482-8521-4FE8-B023-750E24525D55}"/>
              </a:ext>
            </a:extLst>
          </p:cNvPr>
          <p:cNvSpPr/>
          <p:nvPr/>
        </p:nvSpPr>
        <p:spPr>
          <a:xfrm>
            <a:off x="6553265" y="3755354"/>
            <a:ext cx="13198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www.ledel.ru</a:t>
            </a:r>
            <a:endParaRPr lang="ru-RU" sz="1300" b="1" dirty="0"/>
          </a:p>
          <a:p>
            <a:r>
              <a:rPr lang="en-US" sz="1300" b="1" dirty="0"/>
              <a:t>www.fereks.ru</a:t>
            </a:r>
            <a:endParaRPr lang="ru-RU" sz="1300" b="1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A12D52-36CF-4DA1-A3F7-1B78021C5487}"/>
              </a:ext>
            </a:extLst>
          </p:cNvPr>
          <p:cNvCxnSpPr/>
          <p:nvPr/>
        </p:nvCxnSpPr>
        <p:spPr bwMode="auto">
          <a:xfrm>
            <a:off x="6473618" y="3821355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CD38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35AAA4E-5526-4740-80C5-6C7135F6CFD4}"/>
              </a:ext>
            </a:extLst>
          </p:cNvPr>
          <p:cNvSpPr/>
          <p:nvPr/>
        </p:nvSpPr>
        <p:spPr>
          <a:xfrm>
            <a:off x="750896" y="3855382"/>
            <a:ext cx="52403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Design and production of innovative products in Russia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FDBD8-29EF-44B7-BE7D-045F454C4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8"/>
          <a:stretch/>
        </p:blipFill>
        <p:spPr>
          <a:xfrm>
            <a:off x="6725023" y="1804389"/>
            <a:ext cx="970704" cy="481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AAFE4-481A-42A2-8B0C-DA83D806F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22" y="2487927"/>
            <a:ext cx="973110" cy="293374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089A4A1-70D2-44F9-81C2-937949A1C5F2}"/>
              </a:ext>
            </a:extLst>
          </p:cNvPr>
          <p:cNvCxnSpPr/>
          <p:nvPr/>
        </p:nvCxnSpPr>
        <p:spPr bwMode="auto">
          <a:xfrm>
            <a:off x="6533150" y="3821355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EC40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0413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16480B-8966-48BD-8C17-636C3F47D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884101"/>
            <a:ext cx="5755246" cy="29774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C3D6-D2B2-4080-AA16-58373AC3AC7C}"/>
              </a:ext>
            </a:extLst>
          </p:cNvPr>
          <p:cNvSpPr/>
          <p:nvPr/>
        </p:nvSpPr>
        <p:spPr>
          <a:xfrm>
            <a:off x="6089103" y="1563963"/>
            <a:ext cx="2231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Cabinets, boxes and accessories </a:t>
            </a:r>
            <a:r>
              <a:rPr lang="ru-RU" sz="1100" dirty="0"/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3F470F-EA54-493E-ABE0-A6436110D4D1}"/>
              </a:ext>
            </a:extLst>
          </p:cNvPr>
          <p:cNvSpPr/>
          <p:nvPr/>
        </p:nvSpPr>
        <p:spPr>
          <a:xfrm>
            <a:off x="5573902" y="3230975"/>
            <a:ext cx="281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Telecommunication equipment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46C4F-872E-46D3-B590-D3CB779C5C61}"/>
              </a:ext>
            </a:extLst>
          </p:cNvPr>
          <p:cNvSpPr/>
          <p:nvPr/>
        </p:nvSpPr>
        <p:spPr>
          <a:xfrm>
            <a:off x="6543102" y="2182492"/>
            <a:ext cx="1636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>
                <a:latin typeface="Arial" charset="0"/>
              </a:rPr>
              <a:t>Lighting equipment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2ED48F-249B-4376-AA9E-8871F39E70F4}"/>
              </a:ext>
            </a:extLst>
          </p:cNvPr>
          <p:cNvSpPr/>
          <p:nvPr/>
        </p:nvSpPr>
        <p:spPr>
          <a:xfrm>
            <a:off x="6089103" y="2692207"/>
            <a:ext cx="2002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Electrical installation products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6C9C1-0B03-4A86-A14C-50E9E6D9A7D1}"/>
              </a:ext>
            </a:extLst>
          </p:cNvPr>
          <p:cNvSpPr/>
          <p:nvPr/>
        </p:nvSpPr>
        <p:spPr>
          <a:xfrm>
            <a:off x="5573903" y="1065845"/>
            <a:ext cx="1717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Protection and switching equipment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AAE43-B39B-44B9-B9A7-8EA017E9B21E}"/>
              </a:ext>
            </a:extLst>
          </p:cNvPr>
          <p:cNvSpPr/>
          <p:nvPr/>
        </p:nvSpPr>
        <p:spPr bwMode="auto">
          <a:xfrm>
            <a:off x="750898" y="334670"/>
            <a:ext cx="742882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Typical energy supply solutions in residential construction</a:t>
            </a:r>
            <a:endParaRPr lang="ru-RU" sz="2200" dirty="0">
              <a:latin typeface="Arial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8F7377-ADCF-4BC2-9CB6-DDDB1FE25824}"/>
              </a:ext>
            </a:extLst>
          </p:cNvPr>
          <p:cNvSpPr/>
          <p:nvPr/>
        </p:nvSpPr>
        <p:spPr>
          <a:xfrm>
            <a:off x="6553265" y="3850879"/>
            <a:ext cx="15442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www.generica.su</a:t>
            </a:r>
            <a:endParaRPr lang="ru-RU" sz="1300" b="1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59D4636-CB07-49BE-8C1B-0649D6F7B4FC}"/>
              </a:ext>
            </a:extLst>
          </p:cNvPr>
          <p:cNvCxnSpPr/>
          <p:nvPr/>
        </p:nvCxnSpPr>
        <p:spPr bwMode="auto">
          <a:xfrm>
            <a:off x="6473618" y="381644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3D4C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BCD365-260D-4372-9817-25ED9F55C557}"/>
              </a:ext>
            </a:extLst>
          </p:cNvPr>
          <p:cNvSpPr/>
          <p:nvPr/>
        </p:nvSpPr>
        <p:spPr>
          <a:xfrm>
            <a:off x="750899" y="3731110"/>
            <a:ext cx="37242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Optimal set of functions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Best price conditions</a:t>
            </a:r>
          </a:p>
        </p:txBody>
      </p:sp>
    </p:spTree>
    <p:extLst>
      <p:ext uri="{BB962C8B-B14F-4D97-AF65-F5344CB8AC3E}">
        <p14:creationId xmlns:p14="http://schemas.microsoft.com/office/powerpoint/2010/main" val="255241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F96BE9-650C-4702-83E0-EF5180739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99" y="886889"/>
            <a:ext cx="5760002" cy="29372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1B76E8-95E0-4DAF-9F8D-0845868CB57D}"/>
              </a:ext>
            </a:extLst>
          </p:cNvPr>
          <p:cNvSpPr/>
          <p:nvPr/>
        </p:nvSpPr>
        <p:spPr>
          <a:xfrm>
            <a:off x="1742048" y="1117360"/>
            <a:ext cx="1879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Plastic enclosures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DB8D16-2E6E-47D9-B5BD-AED87E1BC493}"/>
              </a:ext>
            </a:extLst>
          </p:cNvPr>
          <p:cNvSpPr/>
          <p:nvPr/>
        </p:nvSpPr>
        <p:spPr>
          <a:xfrm>
            <a:off x="1082040" y="1572515"/>
            <a:ext cx="2027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Printing 2D and 3D images on products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61A4BF-7873-4214-8890-DA45056525FA}"/>
              </a:ext>
            </a:extLst>
          </p:cNvPr>
          <p:cNvSpPr/>
          <p:nvPr/>
        </p:nvSpPr>
        <p:spPr>
          <a:xfrm>
            <a:off x="1005841" y="2165038"/>
            <a:ext cx="16598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Fan cases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1FDA65-6145-4980-B356-AE306B59C8F5}"/>
              </a:ext>
            </a:extLst>
          </p:cNvPr>
          <p:cNvSpPr/>
          <p:nvPr/>
        </p:nvSpPr>
        <p:spPr>
          <a:xfrm>
            <a:off x="1258986" y="3189264"/>
            <a:ext cx="2362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DIN-rails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04DA75-D0EF-4DAA-B8E3-08D2455325F6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/>
              <a:t>Enclosures and accessories</a:t>
            </a:r>
            <a:endParaRPr lang="ru-RU" sz="2200" dirty="0">
              <a:latin typeface="Arial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27A80E-162D-4C4F-8BE9-0C947E53FDC0}"/>
              </a:ext>
            </a:extLst>
          </p:cNvPr>
          <p:cNvSpPr/>
          <p:nvPr/>
        </p:nvSpPr>
        <p:spPr>
          <a:xfrm>
            <a:off x="6555819" y="3853291"/>
            <a:ext cx="12834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www.tekfor.ru</a:t>
            </a:r>
            <a:endParaRPr lang="ru-RU" sz="1300" b="1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768194F-5A8F-431A-9023-96C0AAF49F26}"/>
              </a:ext>
            </a:extLst>
          </p:cNvPr>
          <p:cNvCxnSpPr/>
          <p:nvPr/>
        </p:nvCxnSpPr>
        <p:spPr bwMode="auto">
          <a:xfrm>
            <a:off x="6469822" y="3812502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0073B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7673F7-4329-4748-8820-C706060B2871}"/>
              </a:ext>
            </a:extLst>
          </p:cNvPr>
          <p:cNvSpPr/>
          <p:nvPr/>
        </p:nvSpPr>
        <p:spPr>
          <a:xfrm>
            <a:off x="750896" y="3855382"/>
            <a:ext cx="5240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Russian production of high-quality enclosures and accessories</a:t>
            </a:r>
            <a:endParaRPr lang="en-US" sz="13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076C4E-17C6-4EFD-BFCC-0E38166F0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21" y="2146611"/>
            <a:ext cx="1537111" cy="26464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2EBB83B-4078-46FA-A3F0-448DA6994026}"/>
              </a:ext>
            </a:extLst>
          </p:cNvPr>
          <p:cNvSpPr/>
          <p:nvPr/>
        </p:nvSpPr>
        <p:spPr>
          <a:xfrm>
            <a:off x="1441499" y="2711145"/>
            <a:ext cx="16598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Busbars and terminals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65656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D15521-7AA7-413A-8A9A-B40AF79C5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75680"/>
            <a:ext cx="5755247" cy="297749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C3D6-D2B2-4080-AA16-58373AC3AC7C}"/>
              </a:ext>
            </a:extLst>
          </p:cNvPr>
          <p:cNvSpPr/>
          <p:nvPr/>
        </p:nvSpPr>
        <p:spPr>
          <a:xfrm>
            <a:off x="6089103" y="1602063"/>
            <a:ext cx="22313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Design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3F470F-EA54-493E-ABE0-A6436110D4D1}"/>
              </a:ext>
            </a:extLst>
          </p:cNvPr>
          <p:cNvSpPr/>
          <p:nvPr/>
        </p:nvSpPr>
        <p:spPr>
          <a:xfrm>
            <a:off x="5573902" y="3230975"/>
            <a:ext cx="281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Operation and maintenance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46C4F-872E-46D3-B590-D3CB779C5C61}"/>
              </a:ext>
            </a:extLst>
          </p:cNvPr>
          <p:cNvSpPr/>
          <p:nvPr/>
        </p:nvSpPr>
        <p:spPr>
          <a:xfrm>
            <a:off x="6543102" y="2182492"/>
            <a:ext cx="1636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>
                <a:latin typeface="Arial" charset="0"/>
              </a:rPr>
              <a:t>Installation work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2ED48F-249B-4376-AA9E-8871F39E70F4}"/>
              </a:ext>
            </a:extLst>
          </p:cNvPr>
          <p:cNvSpPr/>
          <p:nvPr/>
        </p:nvSpPr>
        <p:spPr>
          <a:xfrm>
            <a:off x="6089103" y="2730307"/>
            <a:ext cx="20022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Commissioning works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6C9C1-0B03-4A86-A14C-50E9E6D9A7D1}"/>
              </a:ext>
            </a:extLst>
          </p:cNvPr>
          <p:cNvSpPr/>
          <p:nvPr/>
        </p:nvSpPr>
        <p:spPr>
          <a:xfrm>
            <a:off x="5573903" y="1103945"/>
            <a:ext cx="17170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Pre-project analysis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AAE43-B39B-44B9-B9A7-8EA017E9B21E}"/>
              </a:ext>
            </a:extLst>
          </p:cNvPr>
          <p:cNvSpPr/>
          <p:nvPr/>
        </p:nvSpPr>
        <p:spPr bwMode="auto">
          <a:xfrm>
            <a:off x="750898" y="334670"/>
            <a:ext cx="742882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/>
              <a:t>Solutions for solar energy and energy storage</a:t>
            </a:r>
            <a:endParaRPr lang="ru-RU" sz="22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8F7377-ADCF-4BC2-9CB6-DDDB1FE25824}"/>
              </a:ext>
            </a:extLst>
          </p:cNvPr>
          <p:cNvSpPr/>
          <p:nvPr/>
        </p:nvSpPr>
        <p:spPr>
          <a:xfrm>
            <a:off x="6553265" y="3850879"/>
            <a:ext cx="16003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www.neosun.com</a:t>
            </a:r>
            <a:endParaRPr lang="ru-RU" sz="1300" b="1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59D4636-CB07-49BE-8C1B-0649D6F7B4FC}"/>
              </a:ext>
            </a:extLst>
          </p:cNvPr>
          <p:cNvCxnSpPr/>
          <p:nvPr/>
        </p:nvCxnSpPr>
        <p:spPr bwMode="auto">
          <a:xfrm>
            <a:off x="6473618" y="381644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E61D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BCD365-260D-4372-9817-25ED9F55C557}"/>
              </a:ext>
            </a:extLst>
          </p:cNvPr>
          <p:cNvSpPr/>
          <p:nvPr/>
        </p:nvSpPr>
        <p:spPr>
          <a:xfrm>
            <a:off x="750898" y="3731110"/>
            <a:ext cx="47354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Optimum turnkey solutions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Engineering company with many years experience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31006-D0CD-45AB-A8F9-919631CC3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0" y="1816527"/>
            <a:ext cx="1451738" cy="8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C1D5718-0786-4A51-960E-722B49F6F0B5}"/>
              </a:ext>
            </a:extLst>
          </p:cNvPr>
          <p:cNvGrpSpPr/>
          <p:nvPr/>
        </p:nvGrpSpPr>
        <p:grpSpPr>
          <a:xfrm>
            <a:off x="610434" y="1053690"/>
            <a:ext cx="7617486" cy="4520392"/>
            <a:chOff x="820711" y="1087459"/>
            <a:chExt cx="8156465" cy="4840234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999B34-8BA1-44A7-AEAB-BA5B7B44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11" y="1087459"/>
              <a:ext cx="8156465" cy="4840234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B407756-A4B4-4CD4-A20C-D17978BF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132" y="2597989"/>
              <a:ext cx="209783" cy="180000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A3787A5-761E-4708-A1FD-50A444EB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257" y="3037383"/>
              <a:ext cx="209783" cy="1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5A64643-36FC-4AA0-BF2A-03378718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955" y="2845484"/>
              <a:ext cx="209783" cy="1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F69B7C0-B783-4DEC-8307-536728A7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479" y="3473041"/>
              <a:ext cx="209784" cy="180000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DC18BC88-4D10-44DB-855F-80C8B66B0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394" y="3407828"/>
              <a:ext cx="209784" cy="180000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20A47F8-A7FA-45EA-A087-FA0A87E2A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619" y="2750389"/>
              <a:ext cx="209784" cy="1800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870C4D56-FED2-4801-9E6B-78D5239C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209" y="3057625"/>
              <a:ext cx="209784" cy="180000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D877D31-AEEE-4942-9C80-5811E780F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117" y="3401439"/>
              <a:ext cx="209784" cy="18000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468CB96-9693-41AA-8FB9-C7A673F68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24" y="3379494"/>
              <a:ext cx="209784" cy="18000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5AA07B8-995A-4AB3-8F36-9970115C9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425" y="4111016"/>
              <a:ext cx="209784" cy="18000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569840F-1D2A-4D69-8966-8416C252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046" y="2712618"/>
              <a:ext cx="171705" cy="21143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CF31B2D-F074-4318-8C5B-7E0466AF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90" y="3032801"/>
              <a:ext cx="171705" cy="211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A7A864B-0924-4271-AC74-1D601619A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715" y="3005944"/>
              <a:ext cx="171705" cy="211439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32CB2C7-DE10-44BD-8853-FDFF9A02FC61}"/>
                </a:ext>
              </a:extLst>
            </p:cNvPr>
            <p:cNvSpPr/>
            <p:nvPr/>
          </p:nvSpPr>
          <p:spPr>
            <a:xfrm>
              <a:off x="1623943" y="2776881"/>
              <a:ext cx="510121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Riga</a:t>
              </a:r>
              <a:endParaRPr lang="ru-RU" sz="1100" dirty="0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9AC6CA19-333D-422C-9DE1-9A3744BFFFA3}"/>
                </a:ext>
              </a:extLst>
            </p:cNvPr>
            <p:cNvSpPr/>
            <p:nvPr/>
          </p:nvSpPr>
          <p:spPr>
            <a:xfrm>
              <a:off x="1754949" y="3210267"/>
              <a:ext cx="788182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Chisinau</a:t>
              </a:r>
              <a:endParaRPr lang="ru-RU" sz="1100" dirty="0"/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9F562DF3-E45C-497C-96B0-DF2F6AAB3CF0}"/>
                </a:ext>
              </a:extLst>
            </p:cNvPr>
            <p:cNvSpPr/>
            <p:nvPr/>
          </p:nvSpPr>
          <p:spPr>
            <a:xfrm>
              <a:off x="2527420" y="2745247"/>
              <a:ext cx="752137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Moscow</a:t>
              </a:r>
              <a:endParaRPr lang="ru-RU" sz="1100" dirty="0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E3C45672-1C50-4108-B425-371631294F35}"/>
                </a:ext>
              </a:extLst>
            </p:cNvPr>
            <p:cNvSpPr/>
            <p:nvPr/>
          </p:nvSpPr>
          <p:spPr>
            <a:xfrm>
              <a:off x="2751513" y="3007565"/>
              <a:ext cx="995870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/>
                <a:t>Yasnogorsk</a:t>
              </a:r>
              <a:endParaRPr lang="ru-RU" sz="1100" dirty="0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37171B3D-EA83-497C-BBB4-C23F51249276}"/>
                </a:ext>
              </a:extLst>
            </p:cNvPr>
            <p:cNvSpPr/>
            <p:nvPr/>
          </p:nvSpPr>
          <p:spPr>
            <a:xfrm>
              <a:off x="4648607" y="2707112"/>
              <a:ext cx="626838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Kazan</a:t>
              </a:r>
              <a:endParaRPr lang="ru-RU" sz="1100" dirty="0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AF848660-8753-4D70-8D98-74F10AB675DE}"/>
                </a:ext>
              </a:extLst>
            </p:cNvPr>
            <p:cNvSpPr/>
            <p:nvPr/>
          </p:nvSpPr>
          <p:spPr>
            <a:xfrm>
              <a:off x="4888561" y="3010457"/>
              <a:ext cx="980421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Novosibirsk</a:t>
              </a:r>
              <a:endParaRPr lang="ru-RU" sz="1100" dirty="0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63259C7D-9AFE-4BA2-BBB5-A89EF61AA78D}"/>
                </a:ext>
              </a:extLst>
            </p:cNvPr>
            <p:cNvSpPr/>
            <p:nvPr/>
          </p:nvSpPr>
          <p:spPr>
            <a:xfrm>
              <a:off x="4167022" y="3365006"/>
              <a:ext cx="659450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Almaty</a:t>
              </a:r>
              <a:endParaRPr lang="ru-RU" sz="1100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CDF8ECDF-E2B6-4A5C-A740-C7F5B27A1537}"/>
                </a:ext>
              </a:extLst>
            </p:cNvPr>
            <p:cNvSpPr/>
            <p:nvPr/>
          </p:nvSpPr>
          <p:spPr>
            <a:xfrm>
              <a:off x="5082869" y="3523883"/>
              <a:ext cx="1021615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/>
                <a:t>Ulaanbaatar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5997E417-1929-456A-AD78-6F6015DEA3BC}"/>
                </a:ext>
              </a:extLst>
            </p:cNvPr>
            <p:cNvSpPr/>
            <p:nvPr/>
          </p:nvSpPr>
          <p:spPr>
            <a:xfrm>
              <a:off x="5319062" y="4075626"/>
              <a:ext cx="678331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Ningbo</a:t>
              </a: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17411FA5-72DC-4E0D-A4DE-90924CF73452}"/>
                </a:ext>
              </a:extLst>
            </p:cNvPr>
            <p:cNvSpPr/>
            <p:nvPr/>
          </p:nvSpPr>
          <p:spPr>
            <a:xfrm>
              <a:off x="6144735" y="3500803"/>
              <a:ext cx="971840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Vladivostok</a:t>
              </a:r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78474B1-A61B-4DA1-86BB-1D9F1D50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387" y="3576544"/>
              <a:ext cx="209784" cy="18000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15B46DDF-93F5-4E86-96A2-E7CFADCB326B}"/>
                </a:ext>
              </a:extLst>
            </p:cNvPr>
            <p:cNvSpPr/>
            <p:nvPr/>
          </p:nvSpPr>
          <p:spPr>
            <a:xfrm>
              <a:off x="2789252" y="3747049"/>
              <a:ext cx="587360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/>
                <a:t>Tbilisi</a:t>
              </a:r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EC0A0B5-0881-4306-AF16-4266DD914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607" y="3707109"/>
              <a:ext cx="209784" cy="180000"/>
            </a:xfrm>
            <a:prstGeom prst="rect">
              <a:avLst/>
            </a:prstGeom>
          </p:spPr>
        </p:pic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5EDABE88-982D-4DB3-B498-2A99D0F5D4E6}"/>
                </a:ext>
              </a:extLst>
            </p:cNvPr>
            <p:cNvSpPr/>
            <p:nvPr/>
          </p:nvSpPr>
          <p:spPr>
            <a:xfrm>
              <a:off x="3603030" y="3825012"/>
              <a:ext cx="819078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/>
                <a:t>Tashkent</a:t>
              </a: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76D16FF-1C2C-441E-943E-B23306F4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835" y="4922970"/>
              <a:ext cx="209783" cy="180000"/>
            </a:xfrm>
            <a:prstGeom prst="rect">
              <a:avLst/>
            </a:prstGeom>
          </p:spPr>
        </p:pic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4534E813-AE69-4E8C-A863-30A91D7A3564}"/>
                </a:ext>
              </a:extLst>
            </p:cNvPr>
            <p:cNvSpPr/>
            <p:nvPr/>
          </p:nvSpPr>
          <p:spPr>
            <a:xfrm>
              <a:off x="5767091" y="4893153"/>
              <a:ext cx="1030198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Ho Chi Minh</a:t>
              </a:r>
              <a:endParaRPr lang="ru-RU" sz="1100" dirty="0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EC615CB-E2F5-44E4-B4EC-914F05BA49CE}"/>
              </a:ext>
            </a:extLst>
          </p:cNvPr>
          <p:cNvGrpSpPr/>
          <p:nvPr/>
        </p:nvGrpSpPr>
        <p:grpSpPr>
          <a:xfrm>
            <a:off x="1044322" y="915784"/>
            <a:ext cx="6853892" cy="1315265"/>
            <a:chOff x="1044322" y="934312"/>
            <a:chExt cx="6853892" cy="131526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E2620D6-F0AF-4CCE-BB9A-B4B9242B4B78}"/>
                </a:ext>
              </a:extLst>
            </p:cNvPr>
            <p:cNvSpPr/>
            <p:nvPr/>
          </p:nvSpPr>
          <p:spPr>
            <a:xfrm>
              <a:off x="1171607" y="934312"/>
              <a:ext cx="82747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2C4190"/>
                  </a:solidFill>
                </a:rPr>
                <a:t>Metalwork</a:t>
              </a:r>
              <a:endParaRPr lang="ru-RU" sz="1100" dirty="0">
                <a:solidFill>
                  <a:srgbClr val="2C4190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D4F3EB0-B3E4-40E7-8972-963F44295EE3}"/>
                </a:ext>
              </a:extLst>
            </p:cNvPr>
            <p:cNvSpPr/>
            <p:nvPr/>
          </p:nvSpPr>
          <p:spPr>
            <a:xfrm>
              <a:off x="2641821" y="934312"/>
              <a:ext cx="77296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2C4190"/>
                  </a:solidFill>
                </a:rPr>
                <a:t>Extrusion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2D49701-D8F6-41E9-B0CC-6A62F4FBD30D}"/>
                </a:ext>
              </a:extLst>
            </p:cNvPr>
            <p:cNvSpPr/>
            <p:nvPr/>
          </p:nvSpPr>
          <p:spPr>
            <a:xfrm>
              <a:off x="3885209" y="934312"/>
              <a:ext cx="117211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2C4190"/>
                  </a:solidFill>
                </a:rPr>
                <a:t>Cast production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63F7D6E-D1D4-4C9A-85FE-0ED03359F29C}"/>
                </a:ext>
              </a:extLst>
            </p:cNvPr>
            <p:cNvSpPr/>
            <p:nvPr/>
          </p:nvSpPr>
          <p:spPr>
            <a:xfrm>
              <a:off x="5139818" y="934312"/>
              <a:ext cx="154882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2C4190"/>
                  </a:solidFill>
                </a:rPr>
                <a:t>Rolled metal products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19BF819-D947-4DFB-9181-E40D455451A7}"/>
                </a:ext>
              </a:extLst>
            </p:cNvPr>
            <p:cNvSpPr/>
            <p:nvPr/>
          </p:nvSpPr>
          <p:spPr>
            <a:xfrm>
              <a:off x="6997960" y="934312"/>
              <a:ext cx="71846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2C4190"/>
                  </a:solidFill>
                </a:rPr>
                <a:t>Lighting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FD59AF-8639-48BE-960B-E7823E180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322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22D8E81-3C1E-4E0E-B898-EB857E867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284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27E13D8-194C-427F-A5CA-6F0BD11F1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246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1C90A5A-4D06-479D-841F-54A2BBE40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08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90A1F6F-6769-443C-BC0E-99BEEDE39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172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ABBD522-401B-4365-AB96-9E7E9BD97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6" y="3536505"/>
            <a:ext cx="209784" cy="18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D3A785-6E2F-4535-AC6B-6F907DEAC0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6" y="2827073"/>
            <a:ext cx="204644" cy="25200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D776D74-043F-403B-B49A-4B9AA5E35E28}"/>
              </a:ext>
            </a:extLst>
          </p:cNvPr>
          <p:cNvSpPr/>
          <p:nvPr/>
        </p:nvSpPr>
        <p:spPr>
          <a:xfrm>
            <a:off x="6777011" y="3065073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IEK GROUP </a:t>
            </a:r>
            <a:endParaRPr lang="ru-RU" sz="900" dirty="0"/>
          </a:p>
          <a:p>
            <a:r>
              <a:rPr lang="en-US" sz="900" dirty="0"/>
              <a:t>manufacturing facilities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5926F1F-7C52-4BF2-BFC1-E25D38F245AF}"/>
              </a:ext>
            </a:extLst>
          </p:cNvPr>
          <p:cNvSpPr/>
          <p:nvPr/>
        </p:nvSpPr>
        <p:spPr>
          <a:xfrm>
            <a:off x="6777011" y="3698756"/>
            <a:ext cx="1479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IEK GROUP warehouses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80DF27C-D8A3-42ED-B0B2-EC0B07005BEF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Made in Russia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447E4D-6F13-4715-9B96-2A88F344E2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77" y="4011311"/>
            <a:ext cx="209784" cy="185309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A950551-F252-4B0C-8B42-6C5A29310112}"/>
              </a:ext>
            </a:extLst>
          </p:cNvPr>
          <p:cNvSpPr/>
          <p:nvPr/>
        </p:nvSpPr>
        <p:spPr>
          <a:xfrm>
            <a:off x="6777011" y="4178064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Software development</a:t>
            </a:r>
            <a:endParaRPr lang="ru-RU" sz="100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F330775-F891-40FC-9477-A5E1590F7B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42" y="2466461"/>
            <a:ext cx="209784" cy="18530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569840F-1D2A-4D69-8966-8416C2524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91" y="2403773"/>
            <a:ext cx="160359" cy="19746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569840F-1D2A-4D69-8966-8416C2524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37" y="2461582"/>
            <a:ext cx="160359" cy="19746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569840F-1D2A-4D69-8966-8416C2524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02" y="2449723"/>
            <a:ext cx="160359" cy="1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F1C12B1-2500-498D-9AEB-B0F0D0A2E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9" b="14599"/>
          <a:stretch/>
        </p:blipFill>
        <p:spPr>
          <a:xfrm>
            <a:off x="3309947" y="1021762"/>
            <a:ext cx="5116308" cy="2951843"/>
          </a:xfrm>
          <a:custGeom>
            <a:avLst/>
            <a:gdLst>
              <a:gd name="connsiteX0" fmla="*/ 0 w 5116308"/>
              <a:gd name="connsiteY0" fmla="*/ 0 h 2951843"/>
              <a:gd name="connsiteX1" fmla="*/ 5116308 w 5116308"/>
              <a:gd name="connsiteY1" fmla="*/ 0 h 2951843"/>
              <a:gd name="connsiteX2" fmla="*/ 5116308 w 5116308"/>
              <a:gd name="connsiteY2" fmla="*/ 2951843 h 2951843"/>
              <a:gd name="connsiteX3" fmla="*/ 0 w 5116308"/>
              <a:gd name="connsiteY3" fmla="*/ 2951843 h 295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308" h="2951843">
                <a:moveTo>
                  <a:pt x="0" y="0"/>
                </a:moveTo>
                <a:lnTo>
                  <a:pt x="5116308" y="0"/>
                </a:lnTo>
                <a:lnTo>
                  <a:pt x="5116308" y="2951843"/>
                </a:lnTo>
                <a:lnTo>
                  <a:pt x="0" y="2951843"/>
                </a:lnTo>
                <a:close/>
              </a:path>
            </a:pathLst>
          </a:cu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DDD8D6-B334-4FEC-9C30-15A4C00C977F}"/>
              </a:ext>
            </a:extLst>
          </p:cNvPr>
          <p:cNvSpPr/>
          <p:nvPr/>
        </p:nvSpPr>
        <p:spPr bwMode="auto">
          <a:xfrm>
            <a:off x="741970" y="1000926"/>
            <a:ext cx="900000" cy="899770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1CCD0A-253B-4B19-A8A4-734173F6F70E}"/>
              </a:ext>
            </a:extLst>
          </p:cNvPr>
          <p:cNvSpPr/>
          <p:nvPr/>
        </p:nvSpPr>
        <p:spPr bwMode="auto">
          <a:xfrm>
            <a:off x="827704" y="1091616"/>
            <a:ext cx="1948834" cy="718391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9087CA-3A85-430E-8554-0750F04B1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8" y="1250413"/>
            <a:ext cx="482330" cy="401434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5D43C6-771C-4B78-9D93-B1405C2D2AFE}"/>
              </a:ext>
            </a:extLst>
          </p:cNvPr>
          <p:cNvSpPr/>
          <p:nvPr/>
        </p:nvSpPr>
        <p:spPr>
          <a:xfrm>
            <a:off x="1430952" y="1219979"/>
            <a:ext cx="1071127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100" dirty="0"/>
              <a:t>Large-scale  </a:t>
            </a:r>
          </a:p>
          <a:p>
            <a:r>
              <a:rPr lang="en-US" sz="1100" dirty="0"/>
              <a:t>modernization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C6B09A-E499-493E-A5C8-F95706FE45D2}"/>
              </a:ext>
            </a:extLst>
          </p:cNvPr>
          <p:cNvSpPr/>
          <p:nvPr/>
        </p:nvSpPr>
        <p:spPr bwMode="auto">
          <a:xfrm>
            <a:off x="750897" y="2037381"/>
            <a:ext cx="900000" cy="899770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CF1378-F52F-41CF-9E1D-28EF4CE537DB}"/>
              </a:ext>
            </a:extLst>
          </p:cNvPr>
          <p:cNvSpPr/>
          <p:nvPr/>
        </p:nvSpPr>
        <p:spPr bwMode="auto">
          <a:xfrm>
            <a:off x="827704" y="2128071"/>
            <a:ext cx="1948834" cy="718391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ACAB1D-E880-4844-B23D-DF85F1C6F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8" y="2182292"/>
            <a:ext cx="358235" cy="574115"/>
          </a:xfrm>
          <a:prstGeom prst="rect">
            <a:avLst/>
          </a:prstGeom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F22FF4-99A6-48F7-A33D-5983E5AC3AAD}"/>
              </a:ext>
            </a:extLst>
          </p:cNvPr>
          <p:cNvSpPr/>
          <p:nvPr/>
        </p:nvSpPr>
        <p:spPr>
          <a:xfrm>
            <a:off x="1430952" y="2256434"/>
            <a:ext cx="881973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100" dirty="0"/>
              <a:t>Growth </a:t>
            </a:r>
          </a:p>
          <a:p>
            <a:r>
              <a:rPr lang="en-US" sz="1100" dirty="0"/>
              <a:t>of facilities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F99F27D-5459-439E-AFCF-56C5F86FD039}"/>
              </a:ext>
            </a:extLst>
          </p:cNvPr>
          <p:cNvSpPr/>
          <p:nvPr/>
        </p:nvSpPr>
        <p:spPr bwMode="auto">
          <a:xfrm>
            <a:off x="750897" y="3073835"/>
            <a:ext cx="900000" cy="899770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6EE5263-D8AF-4AFD-BA42-42ADA124EE51}"/>
              </a:ext>
            </a:extLst>
          </p:cNvPr>
          <p:cNvSpPr/>
          <p:nvPr/>
        </p:nvSpPr>
        <p:spPr bwMode="auto">
          <a:xfrm>
            <a:off x="827704" y="3164525"/>
            <a:ext cx="1948834" cy="718391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122D2E-1D83-43BD-AEBB-7CE10B01A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8" y="3292756"/>
            <a:ext cx="436049" cy="436049"/>
          </a:xfrm>
          <a:prstGeom prst="rect">
            <a:avLst/>
          </a:prstGeom>
          <a:ln>
            <a:noFill/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337C59F-FC74-4AA3-9A99-5BBF00CB3991}"/>
              </a:ext>
            </a:extLst>
          </p:cNvPr>
          <p:cNvSpPr/>
          <p:nvPr/>
        </p:nvSpPr>
        <p:spPr>
          <a:xfrm>
            <a:off x="1430952" y="3292888"/>
            <a:ext cx="904415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dirty="0"/>
              <a:t>Automated </a:t>
            </a:r>
            <a:endParaRPr lang="ru-RU" sz="1100" dirty="0"/>
          </a:p>
          <a:p>
            <a:r>
              <a:rPr lang="en-US" sz="1100" dirty="0"/>
              <a:t>lines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A408AED-C558-4714-8FD1-3EB4058B7434}"/>
              </a:ext>
            </a:extLst>
          </p:cNvPr>
          <p:cNvGrpSpPr/>
          <p:nvPr/>
        </p:nvGrpSpPr>
        <p:grpSpPr>
          <a:xfrm>
            <a:off x="3603491" y="1553184"/>
            <a:ext cx="4449159" cy="2277402"/>
            <a:chOff x="1179132" y="3028950"/>
            <a:chExt cx="4449159" cy="227740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CBCE6B0-A17B-4E98-9D59-56AD1B59DFAD}"/>
                </a:ext>
              </a:extLst>
            </p:cNvPr>
            <p:cNvSpPr/>
            <p:nvPr/>
          </p:nvSpPr>
          <p:spPr bwMode="auto">
            <a:xfrm>
              <a:off x="1179132" y="3028950"/>
              <a:ext cx="1316703" cy="410472"/>
            </a:xfrm>
            <a:prstGeom prst="rect">
              <a:avLst/>
            </a:prstGeom>
            <a:solidFill>
              <a:srgbClr val="F8CF01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latin typeface="Arial" charset="0"/>
                </a:rPr>
                <a:t> 2,2</a:t>
              </a:r>
              <a:r>
                <a:rPr lang="ru-RU" sz="1600" dirty="0">
                  <a:latin typeface="Arial" charset="0"/>
                </a:rPr>
                <a:t> </a:t>
              </a:r>
              <a:r>
                <a:rPr lang="en-US" sz="1200" dirty="0">
                  <a:latin typeface="Arial" charset="0"/>
                </a:rPr>
                <a:t>Million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380946B-F616-40E3-9E1C-DC293BC44FBC}"/>
                </a:ext>
              </a:extLst>
            </p:cNvPr>
            <p:cNvSpPr/>
            <p:nvPr/>
          </p:nvSpPr>
          <p:spPr bwMode="auto">
            <a:xfrm>
              <a:off x="2562128" y="3028950"/>
              <a:ext cx="2214394" cy="410472"/>
            </a:xfrm>
            <a:prstGeom prst="rect">
              <a:avLst/>
            </a:prstGeom>
            <a:solidFill>
              <a:srgbClr val="F8CF01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200" dirty="0">
                  <a:latin typeface="Arial" charset="0"/>
                </a:rPr>
                <a:t>of metal boxes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8161B09-625C-4776-98B1-DDCBEBBBC30A}"/>
                </a:ext>
              </a:extLst>
            </p:cNvPr>
            <p:cNvSpPr/>
            <p:nvPr/>
          </p:nvSpPr>
          <p:spPr bwMode="auto">
            <a:xfrm>
              <a:off x="1179132" y="3495683"/>
              <a:ext cx="1316703" cy="410472"/>
            </a:xfrm>
            <a:prstGeom prst="rect">
              <a:avLst/>
            </a:prstGeom>
            <a:solidFill>
              <a:srgbClr val="2C4190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5</a:t>
              </a:r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,9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Million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1E39EB1-18AF-4325-92A8-E9D5841B63E3}"/>
                </a:ext>
              </a:extLst>
            </p:cNvPr>
            <p:cNvSpPr/>
            <p:nvPr/>
          </p:nvSpPr>
          <p:spPr bwMode="auto">
            <a:xfrm>
              <a:off x="2562129" y="3495683"/>
              <a:ext cx="1929978" cy="410472"/>
            </a:xfrm>
            <a:prstGeom prst="rect">
              <a:avLst/>
            </a:prstGeom>
            <a:solidFill>
              <a:srgbClr val="2C4190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plastic boxes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64B7E78-C321-4BC1-B67B-107304F60910}"/>
                </a:ext>
              </a:extLst>
            </p:cNvPr>
            <p:cNvSpPr/>
            <p:nvPr/>
          </p:nvSpPr>
          <p:spPr bwMode="auto">
            <a:xfrm>
              <a:off x="1179132" y="3962416"/>
              <a:ext cx="1316703" cy="410472"/>
            </a:xfrm>
            <a:prstGeom prst="rect">
              <a:avLst/>
            </a:prstGeom>
            <a:solidFill>
              <a:srgbClr val="70AC32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26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Million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E0D26F2-79B6-4653-B138-59704198B19E}"/>
                </a:ext>
              </a:extLst>
            </p:cNvPr>
            <p:cNvSpPr/>
            <p:nvPr/>
          </p:nvSpPr>
          <p:spPr bwMode="auto">
            <a:xfrm>
              <a:off x="2562130" y="3962416"/>
              <a:ext cx="2489964" cy="410472"/>
            </a:xfrm>
            <a:prstGeom prst="rect">
              <a:avLst/>
            </a:prstGeom>
            <a:solidFill>
              <a:srgbClr val="70AC32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meters of metal cable trays 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295E6088-7304-47B8-A62F-8B2EFF78F027}"/>
                </a:ext>
              </a:extLst>
            </p:cNvPr>
            <p:cNvSpPr/>
            <p:nvPr/>
          </p:nvSpPr>
          <p:spPr bwMode="auto">
            <a:xfrm>
              <a:off x="1179132" y="4429148"/>
              <a:ext cx="1316703" cy="410472"/>
            </a:xfrm>
            <a:prstGeom prst="rect">
              <a:avLst/>
            </a:prstGeom>
            <a:solidFill>
              <a:srgbClr val="3D4D4D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73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Million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D4C29FD-4529-4F0B-8BD5-73F986ECD476}"/>
                </a:ext>
              </a:extLst>
            </p:cNvPr>
            <p:cNvSpPr/>
            <p:nvPr/>
          </p:nvSpPr>
          <p:spPr bwMode="auto">
            <a:xfrm>
              <a:off x="2562128" y="4429148"/>
              <a:ext cx="3066163" cy="410472"/>
            </a:xfrm>
            <a:prstGeom prst="rect">
              <a:avLst/>
            </a:prstGeom>
            <a:solidFill>
              <a:srgbClr val="3D4D4D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meters of plastic cable carrying systems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56CD373-D7ED-4FF5-9BC1-6E36AF81B943}"/>
                </a:ext>
              </a:extLst>
            </p:cNvPr>
            <p:cNvSpPr/>
            <p:nvPr/>
          </p:nvSpPr>
          <p:spPr bwMode="auto">
            <a:xfrm>
              <a:off x="1179132" y="4895880"/>
              <a:ext cx="1316703" cy="410472"/>
            </a:xfrm>
            <a:prstGeom prst="rect">
              <a:avLst/>
            </a:prstGeom>
            <a:solidFill>
              <a:srgbClr val="CD3833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1,34 </a:t>
              </a:r>
              <a:r>
                <a:rPr lang="en-US" sz="1200" b="1" dirty="0">
                  <a:solidFill>
                    <a:schemeClr val="bg1"/>
                  </a:solidFill>
                  <a:latin typeface="Arial" charset="0"/>
                </a:rPr>
                <a:t>Million</a:t>
              </a:r>
              <a:endParaRPr kumimoji="0" 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E3C94C6-DB30-459C-8EC5-A2EAAD0152C6}"/>
                </a:ext>
              </a:extLst>
            </p:cNvPr>
            <p:cNvSpPr/>
            <p:nvPr/>
          </p:nvSpPr>
          <p:spPr bwMode="auto">
            <a:xfrm>
              <a:off x="2562128" y="4895880"/>
              <a:ext cx="1484447" cy="410472"/>
            </a:xfrm>
            <a:prstGeom prst="rect">
              <a:avLst/>
            </a:prstGeom>
            <a:solidFill>
              <a:srgbClr val="CD3833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of luminaries</a:t>
              </a:r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56598DF-C877-4E02-8C06-45ECE53830C9}"/>
              </a:ext>
            </a:extLst>
          </p:cNvPr>
          <p:cNvSpPr/>
          <p:nvPr/>
        </p:nvSpPr>
        <p:spPr bwMode="auto">
          <a:xfrm>
            <a:off x="3225339" y="4029140"/>
            <a:ext cx="1748856" cy="410472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0" lang="en-US" sz="16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&gt;13 million USD</a:t>
            </a:r>
            <a:endParaRPr kumimoji="0" lang="ru-RU" sz="12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2E39C24-0802-4160-BB62-C02CE4511BB6}"/>
              </a:ext>
            </a:extLst>
          </p:cNvPr>
          <p:cNvSpPr/>
          <p:nvPr/>
        </p:nvSpPr>
        <p:spPr bwMode="auto">
          <a:xfrm>
            <a:off x="4986486" y="4029140"/>
            <a:ext cx="3275149" cy="410472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200" dirty="0">
                <a:latin typeface="Arial" charset="0"/>
              </a:rPr>
              <a:t>Annual investments in the development of production facilities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2EAFA88-5F56-4709-BBBC-24401476B40F}"/>
              </a:ext>
            </a:extLst>
          </p:cNvPr>
          <p:cNvSpPr/>
          <p:nvPr/>
        </p:nvSpPr>
        <p:spPr>
          <a:xfrm>
            <a:off x="3532883" y="1069551"/>
            <a:ext cx="2944332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Annually production volume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4A44E90-B895-4CE3-9DF0-DD72FB4F8C15}"/>
              </a:ext>
            </a:extLst>
          </p:cNvPr>
          <p:cNvSpPr/>
          <p:nvPr/>
        </p:nvSpPr>
        <p:spPr bwMode="auto">
          <a:xfrm>
            <a:off x="4920194" y="4029140"/>
            <a:ext cx="54000" cy="410472"/>
          </a:xfrm>
          <a:prstGeom prst="rect">
            <a:avLst/>
          </a:prstGeom>
          <a:solidFill>
            <a:srgbClr val="F8CF01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924A133-A263-4CDD-9302-C27DD23171C7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100% owned production in Russia</a:t>
            </a:r>
          </a:p>
        </p:txBody>
      </p:sp>
    </p:spTree>
    <p:extLst>
      <p:ext uri="{BB962C8B-B14F-4D97-AF65-F5344CB8AC3E}">
        <p14:creationId xmlns:p14="http://schemas.microsoft.com/office/powerpoint/2010/main" val="309133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E29F2E-262F-4C5C-A2D2-2FDCA1EDFCD5}"/>
              </a:ext>
            </a:extLst>
          </p:cNvPr>
          <p:cNvSpPr/>
          <p:nvPr/>
        </p:nvSpPr>
        <p:spPr bwMode="auto">
          <a:xfrm>
            <a:off x="3375660" y="2841003"/>
            <a:ext cx="4813112" cy="597522"/>
          </a:xfrm>
          <a:prstGeom prst="rect">
            <a:avLst/>
          </a:prstGeom>
          <a:solidFill>
            <a:srgbClr val="70AC32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951294-B030-4726-9CCB-ADCC178E0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946183"/>
            <a:ext cx="5999531" cy="23117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D8C0AB-03F8-41B8-BFAF-9862FA79F278}"/>
              </a:ext>
            </a:extLst>
          </p:cNvPr>
          <p:cNvSpPr/>
          <p:nvPr/>
        </p:nvSpPr>
        <p:spPr bwMode="auto">
          <a:xfrm>
            <a:off x="3375660" y="2841003"/>
            <a:ext cx="3374768" cy="416926"/>
          </a:xfrm>
          <a:prstGeom prst="rect">
            <a:avLst/>
          </a:prstGeom>
          <a:solidFill>
            <a:srgbClr val="4D7723">
              <a:alpha val="64706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B41A9C-F0CB-4B78-A409-2A8DF0DB5E22}"/>
              </a:ext>
            </a:extLst>
          </p:cNvPr>
          <p:cNvSpPr/>
          <p:nvPr/>
        </p:nvSpPr>
        <p:spPr>
          <a:xfrm>
            <a:off x="3528060" y="2841003"/>
            <a:ext cx="4644116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 dirty="0">
                <a:solidFill>
                  <a:schemeClr val="bg1"/>
                </a:solidFill>
              </a:rPr>
              <a:t>Own design engineering bureau, equipped laboratories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EA7F2B-625E-4CDA-BC42-C678E7FA8DAE}"/>
              </a:ext>
            </a:extLst>
          </p:cNvPr>
          <p:cNvSpPr/>
          <p:nvPr/>
        </p:nvSpPr>
        <p:spPr bwMode="auto">
          <a:xfrm>
            <a:off x="1206000" y="3505200"/>
            <a:ext cx="6982772" cy="797295"/>
          </a:xfrm>
          <a:prstGeom prst="rect">
            <a:avLst/>
          </a:prstGeom>
          <a:solidFill>
            <a:schemeClr val="bg1"/>
          </a:solidFill>
          <a:ln w="254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FE51A7-C76A-427B-B995-A3C8F4324B08}"/>
              </a:ext>
            </a:extLst>
          </p:cNvPr>
          <p:cNvSpPr/>
          <p:nvPr/>
        </p:nvSpPr>
        <p:spPr bwMode="auto">
          <a:xfrm>
            <a:off x="690343" y="3649005"/>
            <a:ext cx="1061064" cy="509684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05D4F1-30D0-4786-8D4C-7E9D9338BF21}"/>
              </a:ext>
            </a:extLst>
          </p:cNvPr>
          <p:cNvSpPr/>
          <p:nvPr/>
        </p:nvSpPr>
        <p:spPr>
          <a:xfrm>
            <a:off x="617674" y="3688404"/>
            <a:ext cx="1206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Patents and Certificates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1BD692-D0CC-424B-8169-E5CAAE485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9" y="3681267"/>
            <a:ext cx="448434" cy="4451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DDD236-1DD6-4189-AEDC-6E13A4357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89" y="3705248"/>
            <a:ext cx="397199" cy="3971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2D3B19-2B7C-4C1B-B9E4-E337B8D11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35" y="3702348"/>
            <a:ext cx="443587" cy="4029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4A5FA7-E279-45F9-8800-461946C32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89" y="3719744"/>
            <a:ext cx="458083" cy="3682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617239-CD12-49E3-A5AB-6F74C409C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66" y="3731342"/>
            <a:ext cx="484176" cy="3450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793F94-AACF-437D-99E4-2A9E8A82B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22" y="3703798"/>
            <a:ext cx="345013" cy="4000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FEDFD4-8E57-480B-A056-A433F56F3A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50" y="3702348"/>
            <a:ext cx="488139" cy="4029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509584-41CC-4FF4-8457-793CDA469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16943" r="74986" b="21699"/>
          <a:stretch/>
        </p:blipFill>
        <p:spPr>
          <a:xfrm>
            <a:off x="5075136" y="3672730"/>
            <a:ext cx="458083" cy="46223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A9BE95C-3975-4D14-86C3-6CED1D0AC162}"/>
              </a:ext>
            </a:extLst>
          </p:cNvPr>
          <p:cNvSpPr/>
          <p:nvPr/>
        </p:nvSpPr>
        <p:spPr bwMode="auto">
          <a:xfrm>
            <a:off x="750896" y="334670"/>
            <a:ext cx="6634926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R&amp;D</a:t>
            </a:r>
          </a:p>
        </p:txBody>
      </p:sp>
    </p:spTree>
    <p:extLst>
      <p:ext uri="{BB962C8B-B14F-4D97-AF65-F5344CB8AC3E}">
        <p14:creationId xmlns:p14="http://schemas.microsoft.com/office/powerpoint/2010/main" val="67685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505C98-08FA-4845-9C17-3750C5B57C91}"/>
              </a:ext>
            </a:extLst>
          </p:cNvPr>
          <p:cNvSpPr/>
          <p:nvPr/>
        </p:nvSpPr>
        <p:spPr>
          <a:xfrm>
            <a:off x="763359" y="926450"/>
            <a:ext cx="41617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ARMAT</a:t>
            </a:r>
          </a:p>
          <a:p>
            <a:r>
              <a:rPr lang="ru-RU" sz="1500" b="1" dirty="0"/>
              <a:t>IEK</a:t>
            </a:r>
            <a:r>
              <a:rPr lang="ru-RU" sz="1500" b="1" baseline="30000" dirty="0"/>
              <a:t>®</a:t>
            </a:r>
            <a:r>
              <a:rPr lang="en-US" sz="1500" b="1" baseline="30000" dirty="0"/>
              <a:t> </a:t>
            </a:r>
            <a:r>
              <a:rPr lang="en-US" sz="1500" b="1" dirty="0"/>
              <a:t>Modular equipment</a:t>
            </a:r>
            <a:endParaRPr lang="ru-RU" sz="15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F06D09-A94B-4B73-8836-F839720C092D}"/>
              </a:ext>
            </a:extLst>
          </p:cNvPr>
          <p:cNvSpPr/>
          <p:nvPr/>
        </p:nvSpPr>
        <p:spPr>
          <a:xfrm>
            <a:off x="750898" y="1569916"/>
            <a:ext cx="3791430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High tripping speed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Increased switching and electrical durability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Increased case thickness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Enhanced arc splitter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Universal for AC and DC solutions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Confirm to IEC 60947-2 and IEC 60898-1</a:t>
            </a:r>
            <a:endParaRPr lang="ru-RU" sz="13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29B29-59B7-4C95-BFC5-79543FE14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76" y="911648"/>
            <a:ext cx="3495705" cy="34992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9774CE-AA49-4A7C-A324-166B169241AF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4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521CF-806B-4183-8A1F-02F24D6DD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917160"/>
            <a:ext cx="3488690" cy="35062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AC7775-183D-4A10-8749-3FE36BEFB8FC}"/>
              </a:ext>
            </a:extLst>
          </p:cNvPr>
          <p:cNvSpPr/>
          <p:nvPr/>
        </p:nvSpPr>
        <p:spPr>
          <a:xfrm>
            <a:off x="4364838" y="917160"/>
            <a:ext cx="3751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FORMAT</a:t>
            </a:r>
          </a:p>
          <a:p>
            <a:r>
              <a:rPr lang="en-US" sz="1500" b="1" dirty="0"/>
              <a:t>IEK</a:t>
            </a:r>
            <a:r>
              <a:rPr lang="en-US" sz="1500" b="1" baseline="30000" dirty="0"/>
              <a:t>®</a:t>
            </a:r>
            <a:r>
              <a:rPr lang="en-US" sz="1500" b="1" dirty="0"/>
              <a:t> electrical cabinets up to 6300 A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03FC76-FA89-48AD-A850-7CCEC92BDB4D}"/>
              </a:ext>
            </a:extLst>
          </p:cNvPr>
          <p:cNvSpPr/>
          <p:nvPr/>
        </p:nvSpPr>
        <p:spPr>
          <a:xfrm>
            <a:off x="4324633" y="1869822"/>
            <a:ext cx="37914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Dismountable construction on a fully symmetrical profile</a:t>
            </a:r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Up to 4b separation class</a:t>
            </a:r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European certificates</a:t>
            </a:r>
            <a:endParaRPr lang="ru-RU" sz="13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68A814-F987-4DAA-8404-95B9658CF891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3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F2BBF-EDDA-4070-ACF2-45108E3A9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10" y="915500"/>
            <a:ext cx="3488371" cy="34953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04085E-B935-4F12-8F3D-73339AD47EBE}"/>
              </a:ext>
            </a:extLst>
          </p:cNvPr>
          <p:cNvSpPr/>
          <p:nvPr/>
        </p:nvSpPr>
        <p:spPr>
          <a:xfrm>
            <a:off x="803564" y="915142"/>
            <a:ext cx="70156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LESTA</a:t>
            </a:r>
          </a:p>
          <a:p>
            <a:r>
              <a:rPr lang="en-US" sz="1500" b="1" dirty="0"/>
              <a:t>IEK</a:t>
            </a:r>
            <a:r>
              <a:rPr lang="en-US" sz="1500" b="1" baseline="30000" dirty="0"/>
              <a:t>®</a:t>
            </a:r>
            <a:r>
              <a:rPr lang="en-US" sz="1500" b="1" dirty="0"/>
              <a:t> Metal ladder trays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5480FF-3B3D-4B0E-97B0-7099DC9BA4FF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E2B757-0BD1-48E7-8767-BC2FE15DB339}"/>
              </a:ext>
            </a:extLst>
          </p:cNvPr>
          <p:cNvSpPr/>
          <p:nvPr/>
        </p:nvSpPr>
        <p:spPr>
          <a:xfrm>
            <a:off x="763358" y="1596163"/>
            <a:ext cx="39800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Unique design </a:t>
            </a:r>
            <a:r>
              <a:rPr lang="ru-RU" sz="1300" dirty="0"/>
              <a:t>–</a:t>
            </a:r>
            <a:r>
              <a:rPr lang="en-US" sz="1300" dirty="0"/>
              <a:t> increased hardness, increased bearing capacity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Optimal set of accessories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Reinforced telescopic connection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Bonding technology </a:t>
            </a:r>
            <a:r>
              <a:rPr lang="ru-RU" sz="1300" dirty="0"/>
              <a:t>–</a:t>
            </a:r>
            <a:r>
              <a:rPr lang="en-US" sz="1300" dirty="0"/>
              <a:t> clinching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91847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2E2982-6961-46C7-A653-A768964E2ACF}"/>
              </a:ext>
            </a:extLst>
          </p:cNvPr>
          <p:cNvSpPr/>
          <p:nvPr/>
        </p:nvSpPr>
        <p:spPr bwMode="auto">
          <a:xfrm>
            <a:off x="-21429" y="1225320"/>
            <a:ext cx="5445200" cy="923394"/>
          </a:xfrm>
          <a:prstGeom prst="rect">
            <a:avLst/>
          </a:prstGeom>
          <a:solidFill>
            <a:srgbClr val="70AC32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BBD2BB-CDC2-4B85-8B86-3006844D6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09" y="1003111"/>
            <a:ext cx="4026993" cy="222673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6B5604-997C-422D-98DD-DCB51B5CC1F7}"/>
              </a:ext>
            </a:extLst>
          </p:cNvPr>
          <p:cNvSpPr/>
          <p:nvPr/>
        </p:nvSpPr>
        <p:spPr bwMode="auto">
          <a:xfrm>
            <a:off x="4366109" y="1225320"/>
            <a:ext cx="1057661" cy="923394"/>
          </a:xfrm>
          <a:prstGeom prst="rect">
            <a:avLst/>
          </a:prstGeom>
          <a:solidFill>
            <a:srgbClr val="4D7723">
              <a:alpha val="65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F9D99D-4F2C-4F5D-B8C5-A33C31550233}"/>
              </a:ext>
            </a:extLst>
          </p:cNvPr>
          <p:cNvSpPr/>
          <p:nvPr/>
        </p:nvSpPr>
        <p:spPr>
          <a:xfrm>
            <a:off x="750897" y="1256187"/>
            <a:ext cx="4547614" cy="84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100" dirty="0">
                <a:solidFill>
                  <a:schemeClr val="bg1"/>
                </a:solidFill>
              </a:rPr>
              <a:t>In close cooperation with our partners we create reliable and available solutions for electric energy transmission, distribution and conversion, providing comfortable and safe environment for people’s lives and activities</a:t>
            </a:r>
            <a:r>
              <a:rPr lang="ru-RU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92A19D-78CD-41C9-B9B1-D2E7E891EECD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Mission and values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B2CC78-E47E-402F-8C3E-0010CBE65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3" y="2420683"/>
            <a:ext cx="5760000" cy="16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1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9C56BA-A608-4BD1-A8B8-184BB32AF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923561"/>
            <a:ext cx="3498101" cy="349810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5480FF-3B3D-4B0E-97B0-7099DC9BA4FF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71B258-8237-4007-B15B-1578B0CF6D57}"/>
              </a:ext>
            </a:extLst>
          </p:cNvPr>
          <p:cNvSpPr/>
          <p:nvPr/>
        </p:nvSpPr>
        <p:spPr>
          <a:xfrm>
            <a:off x="4359171" y="923561"/>
            <a:ext cx="3751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TITAN 5</a:t>
            </a:r>
          </a:p>
          <a:p>
            <a:r>
              <a:rPr lang="ru-RU" sz="1500" b="1" dirty="0"/>
              <a:t>IEK</a:t>
            </a:r>
            <a:r>
              <a:rPr lang="ru-RU" sz="1500" b="1" baseline="30000" dirty="0"/>
              <a:t>®</a:t>
            </a:r>
            <a:r>
              <a:rPr lang="ru-RU" sz="1500" b="1" dirty="0"/>
              <a:t> </a:t>
            </a:r>
            <a:r>
              <a:rPr lang="en-US" sz="1500" b="1" dirty="0"/>
              <a:t>Metal cabinets </a:t>
            </a:r>
            <a:endParaRPr lang="ru-RU" sz="15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E7B8E1-2C04-43EC-879F-A09449D22AB4}"/>
              </a:ext>
            </a:extLst>
          </p:cNvPr>
          <p:cNvSpPr/>
          <p:nvPr/>
        </p:nvSpPr>
        <p:spPr>
          <a:xfrm>
            <a:off x="4326280" y="1598245"/>
            <a:ext cx="375122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New construction with removable mounting frame </a:t>
            </a:r>
            <a:r>
              <a:rPr lang="ru-RU" sz="1300" dirty="0"/>
              <a:t>–</a:t>
            </a:r>
            <a:r>
              <a:rPr lang="en-US" sz="1300" dirty="0"/>
              <a:t> convenience and ease of assembly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A set of necessary accessories </a:t>
            </a:r>
            <a:r>
              <a:rPr lang="ru-RU" sz="1300" dirty="0"/>
              <a:t>–</a:t>
            </a:r>
            <a:r>
              <a:rPr lang="en-US" sz="1300" dirty="0"/>
              <a:t> busbars </a:t>
            </a:r>
            <a:br>
              <a:rPr lang="ru-RU" sz="1300" dirty="0"/>
            </a:br>
            <a:r>
              <a:rPr lang="en-US" sz="1300" dirty="0"/>
              <a:t>and non-flammable support included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Wide range of sizes </a:t>
            </a:r>
            <a:r>
              <a:rPr lang="ru-RU" sz="1300" dirty="0"/>
              <a:t>–</a:t>
            </a:r>
            <a:r>
              <a:rPr lang="en-US" sz="1300" dirty="0"/>
              <a:t> up to 216 modules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441871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98B1F-AFD2-4643-BE4A-75361882D242}"/>
              </a:ext>
            </a:extLst>
          </p:cNvPr>
          <p:cNvSpPr/>
          <p:nvPr/>
        </p:nvSpPr>
        <p:spPr>
          <a:xfrm>
            <a:off x="803565" y="915142"/>
            <a:ext cx="39271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ITK</a:t>
            </a:r>
            <a:r>
              <a:rPr lang="en-US" sz="1500" b="1" baseline="30000" dirty="0"/>
              <a:t>®</a:t>
            </a:r>
            <a:r>
              <a:rPr lang="en-US" sz="1500" b="1" dirty="0"/>
              <a:t> by ZPAS</a:t>
            </a:r>
          </a:p>
          <a:p>
            <a:r>
              <a:rPr lang="en-US" sz="1500" b="1" dirty="0"/>
              <a:t>Complex solutions for data centers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BB87C2-F3E3-48C9-BA54-2F63A58B237B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C6C19C-2F51-4E33-90D8-7D7D9AB23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75" y="915142"/>
            <a:ext cx="3495706" cy="349570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B4C8BC-882C-491D-921F-F571FA109958}"/>
              </a:ext>
            </a:extLst>
          </p:cNvPr>
          <p:cNvSpPr/>
          <p:nvPr/>
        </p:nvSpPr>
        <p:spPr>
          <a:xfrm>
            <a:off x="763359" y="1590933"/>
            <a:ext cx="3662337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Server cabinets ITK</a:t>
            </a:r>
            <a:r>
              <a:rPr lang="en-US" sz="1300" baseline="30000" dirty="0"/>
              <a:t>®</a:t>
            </a:r>
            <a:r>
              <a:rPr lang="en-US" sz="1300" dirty="0"/>
              <a:t> by ZPAS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Accessories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Optic wire tray system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Air conditioning systems for data centers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1398119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12E8A8-B85C-4C86-83F5-716A512DCD5B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0B4BDF-C991-4C56-A4FD-30FFB956A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9" y="917160"/>
            <a:ext cx="3498100" cy="34981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9C13E-E463-4001-9F12-DFF4D793AA5D}"/>
              </a:ext>
            </a:extLst>
          </p:cNvPr>
          <p:cNvSpPr/>
          <p:nvPr/>
        </p:nvSpPr>
        <p:spPr>
          <a:xfrm>
            <a:off x="4355359" y="917160"/>
            <a:ext cx="3662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Twisted copper pair wire ITK</a:t>
            </a:r>
            <a:r>
              <a:rPr lang="en-US" sz="1500" b="1" baseline="30000" dirty="0"/>
              <a:t>®</a:t>
            </a:r>
            <a:r>
              <a:rPr lang="en-US" sz="1500" b="1" dirty="0"/>
              <a:t> </a:t>
            </a:r>
          </a:p>
          <a:p>
            <a:r>
              <a:rPr lang="en-US" sz="1500" b="1" dirty="0"/>
              <a:t>Made in Russia</a:t>
            </a:r>
            <a:endParaRPr lang="ru-RU" sz="15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06B12B-5FE4-4F5A-B97D-50F1B9AE6552}"/>
              </a:ext>
            </a:extLst>
          </p:cNvPr>
          <p:cNvSpPr/>
          <p:nvPr/>
        </p:nvSpPr>
        <p:spPr>
          <a:xfrm>
            <a:off x="4326280" y="1598245"/>
            <a:ext cx="366233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Fire-resistant cable for fire protection systems. European development</a:t>
            </a:r>
          </a:p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Industrial RS-485 cable smart energy meters</a:t>
            </a:r>
          </a:p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en-US" sz="1300" dirty="0"/>
          </a:p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en-US" sz="1300" dirty="0"/>
              <a:t>Fire-resistant RS-485 cable, halogen-free for industrial enterprises, armored</a:t>
            </a:r>
          </a:p>
        </p:txBody>
      </p:sp>
    </p:spTree>
    <p:extLst>
      <p:ext uri="{BB962C8B-B14F-4D97-AF65-F5344CB8AC3E}">
        <p14:creationId xmlns:p14="http://schemas.microsoft.com/office/powerpoint/2010/main" val="2535975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CBB25-C7E5-42A0-B40A-6B36175D95E9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0CFF2F-0F19-4D4A-B9A5-11A3405A2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36" y="1167045"/>
            <a:ext cx="2700492" cy="410923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A46DA13-977C-4FEC-8AAE-3C9CCEA94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30607"/>
              </p:ext>
            </p:extLst>
          </p:nvPr>
        </p:nvGraphicFramePr>
        <p:xfrm>
          <a:off x="755650" y="1733353"/>
          <a:ext cx="7380288" cy="2711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0144">
                  <a:extLst>
                    <a:ext uri="{9D8B030D-6E8A-4147-A177-3AD203B41FA5}">
                      <a16:colId xmlns:a16="http://schemas.microsoft.com/office/drawing/2014/main" val="700602410"/>
                    </a:ext>
                  </a:extLst>
                </a:gridCol>
                <a:gridCol w="3690144">
                  <a:extLst>
                    <a:ext uri="{9D8B030D-6E8A-4147-A177-3AD203B41FA5}">
                      <a16:colId xmlns:a16="http://schemas.microsoft.com/office/drawing/2014/main" val="208166138"/>
                    </a:ext>
                  </a:extLst>
                </a:gridCol>
              </a:tblGrid>
              <a:tr h="890797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LED lamps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IEK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</a:rPr>
                        <a:t>®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Wide product range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	Color rendering index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: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Ra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&gt;80</a:t>
                      </a: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No pulsation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40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Commercial lighting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High light output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: 110 </a:t>
                      </a:r>
                      <a:r>
                        <a:rPr lang="en-US" sz="11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lm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/W</a:t>
                      </a: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Made in Russia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Warranty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: 5 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years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404321"/>
                  </a:ext>
                </a:extLst>
              </a:tr>
              <a:tr h="890797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Residential lighting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High light output: 95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lm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/W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Degree of protection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: IP54</a:t>
                      </a: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Warranty: 2 years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Industrial lighting</a:t>
                      </a:r>
                    </a:p>
                    <a:p>
                      <a:pPr marL="0" marR="0" lvl="0" indent="0" algn="l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High light output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: 110 </a:t>
                      </a:r>
                      <a:r>
                        <a:rPr lang="en-US" sz="11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lm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/W</a:t>
                      </a: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Life time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: 100 000 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h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Warranty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: 5 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years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032113"/>
                  </a:ext>
                </a:extLst>
              </a:tr>
              <a:tr h="890797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Luminaries for the home</a:t>
                      </a: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Wide range of additional features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No pulsation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E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Emergency lighting.</a:t>
                      </a: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Remote testing and control of </a:t>
                      </a:r>
                    </a:p>
                    <a:p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emergency luminaires</a:t>
                      </a:r>
                    </a:p>
                    <a:p>
                      <a:pPr marL="0" marR="0" lvl="0" indent="0" algn="l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Warranty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: 5 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years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endParaRPr lang="ru-RU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31126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5F927B-47E8-4249-9E80-993770D58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16" y="1200214"/>
            <a:ext cx="1023484" cy="12231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47455D-21B3-4190-A38E-8480356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868">
            <a:off x="6929587" y="2386602"/>
            <a:ext cx="1565556" cy="9364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46B45-33EB-48C4-98E6-05666C7B0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00" y="3546765"/>
            <a:ext cx="1135127" cy="7918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6EB2394-2B5D-409E-8AE8-83315B1A3D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4" y="1281394"/>
            <a:ext cx="1774828" cy="109980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EDF1FE-944B-4871-BACD-8C09A73CB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2" y="2432880"/>
            <a:ext cx="854243" cy="10237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4DEFEFB-8B37-47C0-80E2-88E85CEFC7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78" y="3578159"/>
            <a:ext cx="419340" cy="7234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9FC12D-935E-45C2-A334-EF523F5BF2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60" y="3146565"/>
            <a:ext cx="633655" cy="11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CBB25-C7E5-42A0-B40A-6B36175D95E9}"/>
              </a:ext>
            </a:extLst>
          </p:cNvPr>
          <p:cNvSpPr/>
          <p:nvPr/>
        </p:nvSpPr>
        <p:spPr bwMode="auto">
          <a:xfrm>
            <a:off x="750898" y="334670"/>
            <a:ext cx="371821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5C03F6-169C-43ED-B5CE-EE02D4BB0611}"/>
              </a:ext>
            </a:extLst>
          </p:cNvPr>
          <p:cNvSpPr/>
          <p:nvPr/>
        </p:nvSpPr>
        <p:spPr bwMode="auto">
          <a:xfrm>
            <a:off x="5132235" y="1419153"/>
            <a:ext cx="2993235" cy="1213112"/>
          </a:xfrm>
          <a:prstGeom prst="rect">
            <a:avLst/>
          </a:prstGeom>
          <a:solidFill>
            <a:srgbClr val="F05A55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C6C63E-2494-4DAF-B71A-FCFBE2D59CC1}"/>
              </a:ext>
            </a:extLst>
          </p:cNvPr>
          <p:cNvSpPr/>
          <p:nvPr/>
        </p:nvSpPr>
        <p:spPr bwMode="auto">
          <a:xfrm>
            <a:off x="750898" y="1419153"/>
            <a:ext cx="3718215" cy="1213112"/>
          </a:xfrm>
          <a:prstGeom prst="rect">
            <a:avLst/>
          </a:prstGeom>
          <a:solidFill>
            <a:srgbClr val="D8A06E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D75A99-301E-4AB8-A6F9-D203EB1B28D1}"/>
              </a:ext>
            </a:extLst>
          </p:cNvPr>
          <p:cNvSpPr/>
          <p:nvPr/>
        </p:nvSpPr>
        <p:spPr bwMode="auto">
          <a:xfrm>
            <a:off x="5132235" y="3070950"/>
            <a:ext cx="2993235" cy="1213112"/>
          </a:xfrm>
          <a:prstGeom prst="rect">
            <a:avLst/>
          </a:prstGeom>
          <a:solidFill>
            <a:srgbClr val="F9B87D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397CC2-6973-44A0-BCDE-F4B9EDA5A2AC}"/>
              </a:ext>
            </a:extLst>
          </p:cNvPr>
          <p:cNvSpPr/>
          <p:nvPr/>
        </p:nvSpPr>
        <p:spPr bwMode="auto">
          <a:xfrm>
            <a:off x="750899" y="3070950"/>
            <a:ext cx="3722813" cy="1213112"/>
          </a:xfrm>
          <a:prstGeom prst="rect">
            <a:avLst/>
          </a:prstGeom>
          <a:solidFill>
            <a:srgbClr val="E87975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F2516B7-9BB1-47F0-9449-C75F69D6B942}"/>
              </a:ext>
            </a:extLst>
          </p:cNvPr>
          <p:cNvSpPr/>
          <p:nvPr/>
        </p:nvSpPr>
        <p:spPr>
          <a:xfrm>
            <a:off x="750899" y="1507792"/>
            <a:ext cx="3684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L-</a:t>
            </a:r>
            <a:r>
              <a:rPr lang="ru-RU" sz="13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industry</a:t>
            </a:r>
            <a:r>
              <a:rPr lang="ru-RU" sz="1300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II </a:t>
            </a:r>
            <a:r>
              <a:rPr lang="ru-RU" sz="13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banner</a:t>
            </a:r>
            <a:endParaRPr lang="ru-RU" sz="1300" b="1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Multilens</a:t>
            </a: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floodlight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Increased reliability due to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  <a:p>
            <a:pPr lvl="0"/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enhanced natural convection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926622C-105D-4E61-BA0F-A89A88AE9F47}"/>
              </a:ext>
            </a:extLst>
          </p:cNvPr>
          <p:cNvSpPr/>
          <p:nvPr/>
        </p:nvSpPr>
        <p:spPr>
          <a:xfrm>
            <a:off x="5132235" y="1507792"/>
            <a:ext cx="23257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L-</a:t>
            </a:r>
            <a:r>
              <a:rPr lang="ru-RU" sz="13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pixel</a:t>
            </a:r>
            <a:r>
              <a:rPr lang="ru-RU" sz="1300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Top industry luminaire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Extremely protected</a:t>
            </a:r>
            <a:r>
              <a:rPr lang="ru-RU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and compact case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86F075E-7BA6-48B3-A53D-A1B819D153C2}"/>
              </a:ext>
            </a:extLst>
          </p:cNvPr>
          <p:cNvSpPr/>
          <p:nvPr/>
        </p:nvSpPr>
        <p:spPr>
          <a:xfrm>
            <a:off x="750898" y="3110950"/>
            <a:ext cx="296370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Street</a:t>
            </a:r>
            <a:r>
              <a:rPr lang="ru-RU" sz="1300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X1</a:t>
            </a: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Top street and road luminaire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Light output up to</a:t>
            </a:r>
            <a:r>
              <a:rPr lang="ru-RU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180 </a:t>
            </a:r>
            <a:r>
              <a:rPr lang="en-US" sz="13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lm</a:t>
            </a: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/W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  <a:p>
            <a:pPr marL="144000" lvl="0" indent="-144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Power</a:t>
            </a:r>
            <a:r>
              <a:rPr lang="ru-RU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from</a:t>
            </a:r>
            <a:r>
              <a:rPr lang="ru-RU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27 </a:t>
            </a: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up to</a:t>
            </a:r>
            <a:r>
              <a:rPr lang="ru-RU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 250 </a:t>
            </a:r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W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7465896-0E98-4369-8893-FE2FE35A8D51}"/>
              </a:ext>
            </a:extLst>
          </p:cNvPr>
          <p:cNvSpPr/>
          <p:nvPr/>
        </p:nvSpPr>
        <p:spPr>
          <a:xfrm>
            <a:off x="5670509" y="3853113"/>
            <a:ext cx="2027793" cy="29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</a:rPr>
              <a:t>Control systems</a:t>
            </a:r>
            <a:endParaRPr lang="ru-RU" sz="13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91F1C7-5F6D-49DD-8FB9-F0667FCFB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6892" r="26645" b="4194"/>
          <a:stretch/>
        </p:blipFill>
        <p:spPr>
          <a:xfrm>
            <a:off x="3362629" y="849581"/>
            <a:ext cx="1406159" cy="17508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0CCD4AA-FC1A-41BB-8801-A205B8A01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73" y="3207228"/>
            <a:ext cx="1962560" cy="4784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348E22-AD64-47DF-9BA4-9C4586337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70" y="2733525"/>
            <a:ext cx="2458117" cy="1544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4EF0DC-AD3C-4B2D-86BC-C95765AE2D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81" y="451014"/>
            <a:ext cx="2620198" cy="180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ABC4C5-FDDB-4F05-B6BF-11E8A9EC0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62" y="345414"/>
            <a:ext cx="1096367" cy="7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2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869DCF-7C77-4EA9-B6BF-75FEB21E4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4" y="1223206"/>
            <a:ext cx="7059079" cy="2783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0D313-5398-45F4-9D8E-0FE4B411C826}"/>
              </a:ext>
            </a:extLst>
          </p:cNvPr>
          <p:cNvSpPr txBox="1"/>
          <p:nvPr/>
        </p:nvSpPr>
        <p:spPr>
          <a:xfrm>
            <a:off x="951343" y="3402941"/>
            <a:ext cx="3373007" cy="409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  <a:buClr>
                <a:srgbClr val="2C4190"/>
              </a:buClr>
            </a:pPr>
            <a:r>
              <a:rPr lang="en-US" sz="900" b="1" dirty="0">
                <a:solidFill>
                  <a:schemeClr val="bg1"/>
                </a:solidFill>
              </a:rPr>
              <a:t>Vertically integrated control system </a:t>
            </a:r>
            <a:br>
              <a:rPr lang="ru-RU" sz="900" b="1" dirty="0">
                <a:solidFill>
                  <a:schemeClr val="bg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development platform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209CBCE-9993-449B-B61A-E5194E0DBAC6}"/>
              </a:ext>
            </a:extLst>
          </p:cNvPr>
          <p:cNvGrpSpPr/>
          <p:nvPr/>
        </p:nvGrpSpPr>
        <p:grpSpPr>
          <a:xfrm>
            <a:off x="5706750" y="2033473"/>
            <a:ext cx="2412076" cy="1889551"/>
            <a:chOff x="6134231" y="3000490"/>
            <a:chExt cx="1995747" cy="156341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C5D6DC-4549-47D3-8F21-881F6677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231" y="3000490"/>
              <a:ext cx="1107583" cy="147024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9548936-3FBB-4E76-910C-979365B7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990" y="3647101"/>
              <a:ext cx="1092988" cy="916799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27E3C-1D32-4AE7-8CE5-669FA20EB89C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Key Projects</a:t>
            </a:r>
            <a:endParaRPr lang="ru-RU" sz="2200" dirty="0">
              <a:latin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B98606-466B-4882-BF1E-87DCD34BF431}"/>
              </a:ext>
            </a:extLst>
          </p:cNvPr>
          <p:cNvSpPr/>
          <p:nvPr/>
        </p:nvSpPr>
        <p:spPr>
          <a:xfrm>
            <a:off x="759674" y="923465"/>
            <a:ext cx="7015657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500" b="1" dirty="0"/>
              <a:t>Complex solutions for engineering systems</a:t>
            </a:r>
            <a:endParaRPr lang="ru-RU" sz="15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0E176-C1C1-4926-AA7E-65D7FC30B3EB}"/>
              </a:ext>
            </a:extLst>
          </p:cNvPr>
          <p:cNvSpPr txBox="1"/>
          <p:nvPr/>
        </p:nvSpPr>
        <p:spPr>
          <a:xfrm>
            <a:off x="768464" y="3874831"/>
            <a:ext cx="7466455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400"/>
              </a:spcAft>
              <a:buClr>
                <a:srgbClr val="2C419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Automatic load transfer</a:t>
            </a:r>
          </a:p>
          <a:p>
            <a:pPr marL="174625" indent="-174625">
              <a:spcAft>
                <a:spcPts val="400"/>
              </a:spcAft>
              <a:buClr>
                <a:srgbClr val="2C419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Sewage pumping station automation system</a:t>
            </a:r>
          </a:p>
        </p:txBody>
      </p:sp>
    </p:spTree>
    <p:extLst>
      <p:ext uri="{BB962C8B-B14F-4D97-AF65-F5344CB8AC3E}">
        <p14:creationId xmlns:p14="http://schemas.microsoft.com/office/powerpoint/2010/main" val="2000159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27E3C-1D32-4AE7-8CE5-669FA20EB89C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Quality standards</a:t>
            </a:r>
            <a:endParaRPr lang="ru-RU" sz="2200" dirty="0">
              <a:latin typeface="Arial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3E41C1-9BEE-4D23-B584-320E7EE27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4" y="910529"/>
            <a:ext cx="4880199" cy="350971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A08E64-6E3C-406E-B351-101C321C9BB5}"/>
              </a:ext>
            </a:extLst>
          </p:cNvPr>
          <p:cNvSpPr/>
          <p:nvPr/>
        </p:nvSpPr>
        <p:spPr>
          <a:xfrm>
            <a:off x="1290283" y="1172868"/>
            <a:ext cx="1402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Client-oriented focus</a:t>
            </a:r>
            <a:endParaRPr lang="ru-RU" sz="11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FAFA6A-CDEF-46FB-8014-6C08783FCF65}"/>
              </a:ext>
            </a:extLst>
          </p:cNvPr>
          <p:cNvSpPr/>
          <p:nvPr/>
        </p:nvSpPr>
        <p:spPr>
          <a:xfrm>
            <a:off x="6452167" y="1166890"/>
            <a:ext cx="1586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Customers and partners’ satisfaction</a:t>
            </a:r>
            <a:endParaRPr lang="ru-RU" sz="11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93FF796-99AF-4223-8ACF-F1D34F5A4AB6}"/>
              </a:ext>
            </a:extLst>
          </p:cNvPr>
          <p:cNvSpPr/>
          <p:nvPr/>
        </p:nvSpPr>
        <p:spPr>
          <a:xfrm>
            <a:off x="841673" y="1988021"/>
            <a:ext cx="1383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Stability in quality of products</a:t>
            </a:r>
            <a:endParaRPr lang="ru-RU" sz="11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CEAB6CA-32A0-490A-B71E-E0148E57D923}"/>
              </a:ext>
            </a:extLst>
          </p:cNvPr>
          <p:cNvSpPr/>
          <p:nvPr/>
        </p:nvSpPr>
        <p:spPr>
          <a:xfrm>
            <a:off x="6929890" y="1900118"/>
            <a:ext cx="11821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Obligatory and voluntary certification</a:t>
            </a:r>
            <a:endParaRPr lang="ru-RU" sz="11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437F46-BFE3-46BB-9972-8BBD4322BE03}"/>
              </a:ext>
            </a:extLst>
          </p:cNvPr>
          <p:cNvSpPr/>
          <p:nvPr/>
        </p:nvSpPr>
        <p:spPr>
          <a:xfrm>
            <a:off x="746414" y="3011550"/>
            <a:ext cx="14783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Quality management</a:t>
            </a:r>
            <a:endParaRPr lang="ru-RU" sz="11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E5534D5-2489-411A-AF9F-ACE1347E85D8}"/>
              </a:ext>
            </a:extLst>
          </p:cNvPr>
          <p:cNvSpPr/>
          <p:nvPr/>
        </p:nvSpPr>
        <p:spPr>
          <a:xfrm>
            <a:off x="6452167" y="3714352"/>
            <a:ext cx="1766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Compliance with ISO 9001-2015 requirements</a:t>
            </a:r>
            <a:endParaRPr lang="ru-RU" sz="11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C6F148E-B158-4DB6-86E0-0D6C527AB486}"/>
              </a:ext>
            </a:extLst>
          </p:cNvPr>
          <p:cNvSpPr/>
          <p:nvPr/>
        </p:nvSpPr>
        <p:spPr>
          <a:xfrm>
            <a:off x="3608918" y="2224183"/>
            <a:ext cx="1907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Business System</a:t>
            </a:r>
            <a:endParaRPr lang="ru-RU" sz="22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5B925F6-DCF0-4C37-BA80-EE6E2AD0E1FB}"/>
              </a:ext>
            </a:extLst>
          </p:cNvPr>
          <p:cNvSpPr/>
          <p:nvPr/>
        </p:nvSpPr>
        <p:spPr>
          <a:xfrm>
            <a:off x="1214546" y="3740467"/>
            <a:ext cx="1478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Constant perfection and development</a:t>
            </a:r>
            <a:endParaRPr lang="ru-RU" sz="11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E48A6D7-154A-4804-A7AC-C653946D1277}"/>
              </a:ext>
            </a:extLst>
          </p:cNvPr>
          <p:cNvSpPr/>
          <p:nvPr/>
        </p:nvSpPr>
        <p:spPr>
          <a:xfrm>
            <a:off x="6929891" y="2993078"/>
            <a:ext cx="12060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Quality mark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333741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7B7ECD-F2FB-45FC-99E4-E050F1AAF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6" y="884955"/>
            <a:ext cx="5760000" cy="278592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04091E-0CAB-4F67-B48D-9F433FB85D25}"/>
              </a:ext>
            </a:extLst>
          </p:cNvPr>
          <p:cNvSpPr/>
          <p:nvPr/>
        </p:nvSpPr>
        <p:spPr>
          <a:xfrm>
            <a:off x="5605348" y="1112171"/>
            <a:ext cx="14241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Courses and tests</a:t>
            </a:r>
            <a:endParaRPr lang="ru-RU" sz="11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A13DCB-FFD1-4327-9360-9E538BC9E5C8}"/>
              </a:ext>
            </a:extLst>
          </p:cNvPr>
          <p:cNvSpPr/>
          <p:nvPr/>
        </p:nvSpPr>
        <p:spPr>
          <a:xfrm>
            <a:off x="6109132" y="1612177"/>
            <a:ext cx="19368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Sales Training</a:t>
            </a:r>
            <a:endParaRPr lang="ru-RU" sz="11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1DD4EE-0682-4BE8-98FA-7B11F0B429B0}"/>
              </a:ext>
            </a:extLst>
          </p:cNvPr>
          <p:cNvSpPr/>
          <p:nvPr/>
        </p:nvSpPr>
        <p:spPr>
          <a:xfrm>
            <a:off x="6541731" y="2166293"/>
            <a:ext cx="15042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Webinars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2A44AB-BAB4-494A-A7B2-A602A753A7F9}"/>
              </a:ext>
            </a:extLst>
          </p:cNvPr>
          <p:cNvSpPr/>
          <p:nvPr/>
        </p:nvSpPr>
        <p:spPr>
          <a:xfrm>
            <a:off x="6109132" y="2684183"/>
            <a:ext cx="17721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Education videos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64306AF-B304-47AC-BF74-210620631672}"/>
              </a:ext>
            </a:extLst>
          </p:cNvPr>
          <p:cNvSpPr/>
          <p:nvPr/>
        </p:nvSpPr>
        <p:spPr>
          <a:xfrm>
            <a:off x="5601743" y="3161084"/>
            <a:ext cx="2735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Seminars, Trainings and master-classes</a:t>
            </a:r>
            <a:endParaRPr lang="ru-RU" sz="11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9313FC9-8FFD-498C-9BCD-A559F71D36A5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IEK GROUP Academy 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D671EDB-1094-4D99-9836-29B67935A6C1}"/>
              </a:ext>
            </a:extLst>
          </p:cNvPr>
          <p:cNvCxnSpPr/>
          <p:nvPr/>
        </p:nvCxnSpPr>
        <p:spPr bwMode="auto">
          <a:xfrm>
            <a:off x="6471083" y="400962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7D01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E864B28-BD68-4926-AA96-C3DDE6AAA362}"/>
              </a:ext>
            </a:extLst>
          </p:cNvPr>
          <p:cNvSpPr/>
          <p:nvPr/>
        </p:nvSpPr>
        <p:spPr>
          <a:xfrm>
            <a:off x="6555913" y="4043885"/>
            <a:ext cx="168712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/>
              <a:t>academy.iek.group</a:t>
            </a:r>
            <a:endParaRPr lang="ru-RU" sz="13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C4DE09-5644-478D-9B50-1C9840CF7055}"/>
              </a:ext>
            </a:extLst>
          </p:cNvPr>
          <p:cNvSpPr/>
          <p:nvPr/>
        </p:nvSpPr>
        <p:spPr>
          <a:xfrm>
            <a:off x="680236" y="3855344"/>
            <a:ext cx="45696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80,000 e-courses studied</a:t>
            </a:r>
          </a:p>
          <a:p>
            <a:pPr marL="144000" indent="-14400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13,000 webinar participants</a:t>
            </a:r>
          </a:p>
          <a:p>
            <a:pPr marL="144000" indent="-14400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4,000 participants in face-to-face training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EDCAD2F-82B6-434A-A496-E1D99CA77832}"/>
              </a:ext>
            </a:extLst>
          </p:cNvPr>
          <p:cNvSpPr/>
          <p:nvPr/>
        </p:nvSpPr>
        <p:spPr>
          <a:xfrm>
            <a:off x="682003" y="3595618"/>
            <a:ext cx="78371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Annually on an open educational and digital platform for market professionals</a:t>
            </a:r>
            <a:endParaRPr lang="ru-RU" sz="14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8BF69F-D4FD-4141-82D7-C9C8EC5F6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82" y="3972826"/>
            <a:ext cx="985517" cy="9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365F1E-8CB6-426B-829E-0DF8A869B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r="34784"/>
          <a:stretch>
            <a:fillRect/>
          </a:stretch>
        </p:blipFill>
        <p:spPr>
          <a:xfrm>
            <a:off x="4355498" y="948770"/>
            <a:ext cx="2483452" cy="2140902"/>
          </a:xfrm>
          <a:custGeom>
            <a:avLst/>
            <a:gdLst>
              <a:gd name="connsiteX0" fmla="*/ 650035 w 3016169"/>
              <a:gd name="connsiteY0" fmla="*/ 0 h 2600139"/>
              <a:gd name="connsiteX1" fmla="*/ 2366134 w 3016169"/>
              <a:gd name="connsiteY1" fmla="*/ 0 h 2600139"/>
              <a:gd name="connsiteX2" fmla="*/ 3016169 w 3016169"/>
              <a:gd name="connsiteY2" fmla="*/ 1300070 h 2600139"/>
              <a:gd name="connsiteX3" fmla="*/ 2366134 w 3016169"/>
              <a:gd name="connsiteY3" fmla="*/ 2600139 h 2600139"/>
              <a:gd name="connsiteX4" fmla="*/ 650035 w 3016169"/>
              <a:gd name="connsiteY4" fmla="*/ 2600139 h 2600139"/>
              <a:gd name="connsiteX5" fmla="*/ 0 w 3016169"/>
              <a:gd name="connsiteY5" fmla="*/ 1300070 h 260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6169" h="2600139">
                <a:moveTo>
                  <a:pt x="650035" y="0"/>
                </a:moveTo>
                <a:lnTo>
                  <a:pt x="2366134" y="0"/>
                </a:lnTo>
                <a:lnTo>
                  <a:pt x="3016169" y="1300070"/>
                </a:lnTo>
                <a:lnTo>
                  <a:pt x="2366134" y="2600139"/>
                </a:lnTo>
                <a:lnTo>
                  <a:pt x="650035" y="2600139"/>
                </a:lnTo>
                <a:lnTo>
                  <a:pt x="0" y="1300070"/>
                </a:lnTo>
                <a:close/>
              </a:path>
            </a:pathLst>
          </a:custGeom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CB6EC2-4EE6-4EDE-BB3B-03157C3A6C59}"/>
              </a:ext>
            </a:extLst>
          </p:cNvPr>
          <p:cNvSpPr/>
          <p:nvPr/>
        </p:nvSpPr>
        <p:spPr>
          <a:xfrm>
            <a:off x="738990" y="942018"/>
            <a:ext cx="323293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Field expert of the </a:t>
            </a:r>
            <a:r>
              <a:rPr lang="en-US" sz="1100" dirty="0" err="1"/>
              <a:t>Worldskills</a:t>
            </a:r>
            <a:r>
              <a:rPr lang="en-US" sz="1100" dirty="0"/>
              <a:t> international Electrical Installation standard </a:t>
            </a:r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 err="1"/>
              <a:t>Worldskills</a:t>
            </a:r>
            <a:r>
              <a:rPr lang="en-US" sz="1100" dirty="0"/>
              <a:t> Russia partner since 2013 </a:t>
            </a:r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Cofounder of «Electric Installation» competence in Russia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B97ED8-1170-40C9-97EC-ABE8FF918BAC}"/>
              </a:ext>
            </a:extLst>
          </p:cNvPr>
          <p:cNvSpPr/>
          <p:nvPr/>
        </p:nvSpPr>
        <p:spPr>
          <a:xfrm>
            <a:off x="4802351" y="3226946"/>
            <a:ext cx="277954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Participant of national carrier-guidance programs</a:t>
            </a:r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en-US" sz="1100" dirty="0"/>
              <a:t>Professional development programs for youth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6BC5C5-AC02-4897-93E1-08B692309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8" y="3351235"/>
            <a:ext cx="1387419" cy="547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C5255C-CF34-4F96-ABEC-7D78CEA21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25" y="897970"/>
            <a:ext cx="942976" cy="7350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5B66A8-AD4A-43AA-8125-19A88F9D6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18894" r="33974" b="21173"/>
          <a:stretch>
            <a:fillRect/>
          </a:stretch>
        </p:blipFill>
        <p:spPr>
          <a:xfrm>
            <a:off x="2265314" y="2110405"/>
            <a:ext cx="2479887" cy="2137832"/>
          </a:xfrm>
          <a:custGeom>
            <a:avLst/>
            <a:gdLst>
              <a:gd name="connsiteX0" fmla="*/ 705979 w 3275744"/>
              <a:gd name="connsiteY0" fmla="*/ 0 h 2823915"/>
              <a:gd name="connsiteX1" fmla="*/ 2569765 w 3275744"/>
              <a:gd name="connsiteY1" fmla="*/ 0 h 2823915"/>
              <a:gd name="connsiteX2" fmla="*/ 3275744 w 3275744"/>
              <a:gd name="connsiteY2" fmla="*/ 1411958 h 2823915"/>
              <a:gd name="connsiteX3" fmla="*/ 2569765 w 3275744"/>
              <a:gd name="connsiteY3" fmla="*/ 2823915 h 2823915"/>
              <a:gd name="connsiteX4" fmla="*/ 705979 w 3275744"/>
              <a:gd name="connsiteY4" fmla="*/ 2823915 h 2823915"/>
              <a:gd name="connsiteX5" fmla="*/ 0 w 3275744"/>
              <a:gd name="connsiteY5" fmla="*/ 1411958 h 282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744" h="2823915">
                <a:moveTo>
                  <a:pt x="705979" y="0"/>
                </a:moveTo>
                <a:lnTo>
                  <a:pt x="2569765" y="0"/>
                </a:lnTo>
                <a:lnTo>
                  <a:pt x="3275744" y="1411958"/>
                </a:lnTo>
                <a:lnTo>
                  <a:pt x="2569765" y="2823915"/>
                </a:lnTo>
                <a:lnTo>
                  <a:pt x="705979" y="2823915"/>
                </a:lnTo>
                <a:lnTo>
                  <a:pt x="0" y="1411958"/>
                </a:lnTo>
                <a:close/>
              </a:path>
            </a:pathLst>
          </a:custGeom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725FF1-056C-41C5-8EC6-3E03163C4CE6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Participation in development of the field’s expertise</a:t>
            </a:r>
          </a:p>
        </p:txBody>
      </p:sp>
    </p:spTree>
    <p:extLst>
      <p:ext uri="{BB962C8B-B14F-4D97-AF65-F5344CB8AC3E}">
        <p14:creationId xmlns:p14="http://schemas.microsoft.com/office/powerpoint/2010/main" val="3153410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A6D0126-3F73-4AE1-9287-18ADFE091E5E}"/>
              </a:ext>
            </a:extLst>
          </p:cNvPr>
          <p:cNvGrpSpPr/>
          <p:nvPr/>
        </p:nvGrpSpPr>
        <p:grpSpPr>
          <a:xfrm>
            <a:off x="750897" y="908903"/>
            <a:ext cx="2141315" cy="1659329"/>
            <a:chOff x="840684" y="908769"/>
            <a:chExt cx="2141315" cy="165932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A63AD46-BDAA-4763-AD73-001B19FE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100" y="1306223"/>
              <a:ext cx="1859284" cy="12618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32D20AC-0561-484E-9680-145409E6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84" y="989539"/>
              <a:ext cx="560833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05A474C-82EA-4DAF-98D0-5859CB705678}"/>
                </a:ext>
              </a:extLst>
            </p:cNvPr>
            <p:cNvSpPr/>
            <p:nvPr/>
          </p:nvSpPr>
          <p:spPr>
            <a:xfrm>
              <a:off x="1554527" y="908769"/>
              <a:ext cx="14274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for residential buildings</a:t>
              </a:r>
              <a:endParaRPr lang="ru-RU" sz="1000" dirty="0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229E236-9644-42EE-8AB1-8FBCC831C2AC}"/>
              </a:ext>
            </a:extLst>
          </p:cNvPr>
          <p:cNvGrpSpPr/>
          <p:nvPr/>
        </p:nvGrpSpPr>
        <p:grpSpPr>
          <a:xfrm>
            <a:off x="5683607" y="908903"/>
            <a:ext cx="2131161" cy="1663787"/>
            <a:chOff x="5683607" y="909037"/>
            <a:chExt cx="2131161" cy="166378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347A589-1098-42C3-9B28-1092F66C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484" y="1307901"/>
              <a:ext cx="1859284" cy="12649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90F0486-6624-4F63-ADF1-BF378BF7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607" y="984812"/>
              <a:ext cx="560833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FE2EFCC-F4E1-4DAA-A0C5-B31B106A627B}"/>
                </a:ext>
              </a:extLst>
            </p:cNvPr>
            <p:cNvSpPr/>
            <p:nvPr/>
          </p:nvSpPr>
          <p:spPr>
            <a:xfrm>
              <a:off x="6388650" y="909037"/>
              <a:ext cx="1423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for telecommunications</a:t>
              </a:r>
              <a:endParaRPr lang="ru-RU" sz="1000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0769C73-C930-4722-A957-62E4945478D5}"/>
              </a:ext>
            </a:extLst>
          </p:cNvPr>
          <p:cNvGrpSpPr/>
          <p:nvPr/>
        </p:nvGrpSpPr>
        <p:grpSpPr>
          <a:xfrm>
            <a:off x="3214506" y="2674288"/>
            <a:ext cx="2136652" cy="1665923"/>
            <a:chOff x="843732" y="2674288"/>
            <a:chExt cx="2136652" cy="166592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F626172-B54E-4D95-AEA4-6167E10D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148" y="3078336"/>
              <a:ext cx="1856236" cy="12618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90662C9-91AA-47C5-92C6-BD3CAC356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32" y="2758605"/>
              <a:ext cx="557785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80198B69-72AA-4597-BA25-D2A3E4C57690}"/>
                </a:ext>
              </a:extLst>
            </p:cNvPr>
            <p:cNvSpPr/>
            <p:nvPr/>
          </p:nvSpPr>
          <p:spPr>
            <a:xfrm>
              <a:off x="1554527" y="2674288"/>
              <a:ext cx="1423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for oil and gas industry</a:t>
              </a:r>
              <a:endParaRPr lang="ru-RU" sz="1000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B3D3ED1-8486-4718-9899-BAB59AFA01F2}"/>
              </a:ext>
            </a:extLst>
          </p:cNvPr>
          <p:cNvGrpSpPr/>
          <p:nvPr/>
        </p:nvGrpSpPr>
        <p:grpSpPr>
          <a:xfrm>
            <a:off x="5683607" y="2758605"/>
            <a:ext cx="2131161" cy="1581606"/>
            <a:chOff x="5683607" y="2758605"/>
            <a:chExt cx="2131161" cy="158160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2FDA4BB-F535-4E5A-ACD0-CB6FB82D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532" y="3078336"/>
              <a:ext cx="1856236" cy="12618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C823022-D9BD-4C7C-B726-45A61F9A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607" y="2758605"/>
              <a:ext cx="560833" cy="643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63C07DF-9494-47F9-8D3D-60BF47992258}"/>
                </a:ext>
              </a:extLst>
            </p:cNvPr>
            <p:cNvSpPr/>
            <p:nvPr/>
          </p:nvSpPr>
          <p:spPr>
            <a:xfrm>
              <a:off x="6388650" y="2807638"/>
              <a:ext cx="142307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for agricultural sector</a:t>
              </a:r>
              <a:endParaRPr lang="ru-RU" sz="1000" dirty="0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0966EDE-6591-4E2A-8D26-CA2B20A26E98}"/>
              </a:ext>
            </a:extLst>
          </p:cNvPr>
          <p:cNvGrpSpPr/>
          <p:nvPr/>
        </p:nvGrpSpPr>
        <p:grpSpPr>
          <a:xfrm>
            <a:off x="750897" y="2744277"/>
            <a:ext cx="2131159" cy="1588012"/>
            <a:chOff x="3178763" y="2744277"/>
            <a:chExt cx="2131159" cy="158801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46ADD62-97D3-4C30-BA27-4CD5AEC1A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6" y="3067366"/>
              <a:ext cx="1856236" cy="12649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0F005E1-F4E3-4E19-A6E4-A08CC8435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763" y="2744277"/>
              <a:ext cx="560833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212F453-E514-4127-8D41-A082E7A742FE}"/>
                </a:ext>
              </a:extLst>
            </p:cNvPr>
            <p:cNvSpPr/>
            <p:nvPr/>
          </p:nvSpPr>
          <p:spPr>
            <a:xfrm>
              <a:off x="3886852" y="2798113"/>
              <a:ext cx="142307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for road construction</a:t>
              </a:r>
              <a:endParaRPr lang="ru-RU" sz="1000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427067-AF98-45EE-8829-6420A05B15D0}"/>
              </a:ext>
            </a:extLst>
          </p:cNvPr>
          <p:cNvGrpSpPr/>
          <p:nvPr/>
        </p:nvGrpSpPr>
        <p:grpSpPr>
          <a:xfrm>
            <a:off x="3222330" y="908903"/>
            <a:ext cx="2131159" cy="1661073"/>
            <a:chOff x="3126209" y="911751"/>
            <a:chExt cx="2131159" cy="166107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FB38961-AF4D-4A6A-B38E-79969AEB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132" y="1307901"/>
              <a:ext cx="1856236" cy="12649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60C08C9-BF43-4334-9AFC-9B89A12D8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209" y="984812"/>
              <a:ext cx="557785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10115F42-FB08-43E3-B571-97912D16F566}"/>
                </a:ext>
              </a:extLst>
            </p:cNvPr>
            <p:cNvSpPr/>
            <p:nvPr/>
          </p:nvSpPr>
          <p:spPr>
            <a:xfrm>
              <a:off x="3842962" y="911751"/>
              <a:ext cx="141271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for residential buildings</a:t>
              </a:r>
              <a:endParaRPr lang="ru-RU" sz="1000" dirty="0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379C374-E0BD-43F6-90D3-F676D5AB6E25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Solutions for various industries</a:t>
            </a:r>
            <a:endParaRPr lang="ru-RU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6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E371348-097B-4C65-BA1A-E08744E696EA}"/>
              </a:ext>
            </a:extLst>
          </p:cNvPr>
          <p:cNvSpPr/>
          <p:nvPr/>
        </p:nvSpPr>
        <p:spPr>
          <a:xfrm>
            <a:off x="690342" y="3746914"/>
            <a:ext cx="7664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IEK GROUP is an international electrical engineering company, manufacturer and supplier of IEK</a:t>
            </a:r>
            <a:r>
              <a:rPr lang="ru-RU" sz="1000" dirty="0"/>
              <a:t> </a:t>
            </a:r>
            <a:r>
              <a:rPr lang="en-US" sz="1000" dirty="0"/>
              <a:t>and </a:t>
            </a:r>
            <a:r>
              <a:rPr lang="en-US" sz="1000" dirty="0" err="1"/>
              <a:t>tekfor</a:t>
            </a:r>
            <a:r>
              <a:rPr lang="ru-RU" sz="1000" spc="-10" baseline="30000" dirty="0"/>
              <a:t>®</a:t>
            </a:r>
            <a:r>
              <a:rPr lang="en-US" sz="1000" dirty="0"/>
              <a:t> electrical equipment, lighting equipment of IEK Lighting</a:t>
            </a:r>
            <a:r>
              <a:rPr lang="ru-RU" sz="1000" spc="-10" baseline="30000" dirty="0"/>
              <a:t>®</a:t>
            </a:r>
            <a:r>
              <a:rPr lang="ru-RU" sz="1000" dirty="0"/>
              <a:t>, </a:t>
            </a:r>
            <a:r>
              <a:rPr lang="en-US" sz="1000" dirty="0"/>
              <a:t>LEDEL</a:t>
            </a:r>
            <a:r>
              <a:rPr lang="ru-RU" sz="1000" spc="-10" baseline="30000" dirty="0"/>
              <a:t>® </a:t>
            </a:r>
            <a:r>
              <a:rPr lang="en-US" sz="1000" dirty="0"/>
              <a:t>and FEREKS</a:t>
            </a:r>
            <a:r>
              <a:rPr lang="ru-RU" sz="1000" spc="-10" baseline="30000" dirty="0"/>
              <a:t>®</a:t>
            </a:r>
            <a:r>
              <a:rPr lang="en-US" sz="1000" dirty="0"/>
              <a:t>, telecommunication products of ITK</a:t>
            </a:r>
            <a:r>
              <a:rPr lang="ru-RU" sz="1000" spc="-10" baseline="30000" dirty="0"/>
              <a:t>®</a:t>
            </a:r>
            <a:r>
              <a:rPr lang="en-US" sz="1000" dirty="0"/>
              <a:t> and industrial automation equipment of ONI</a:t>
            </a:r>
            <a:r>
              <a:rPr lang="ru-RU" sz="1000" spc="-10" baseline="30000" dirty="0"/>
              <a:t>®</a:t>
            </a:r>
            <a:r>
              <a:rPr lang="ru-RU" sz="1000" dirty="0"/>
              <a:t>, </a:t>
            </a:r>
            <a:r>
              <a:rPr lang="en-US" sz="1000" spc="-10" dirty="0"/>
              <a:t>solar power systems</a:t>
            </a:r>
            <a:r>
              <a:rPr lang="ru-RU" sz="1000" spc="-10" dirty="0"/>
              <a:t> NEOSUN</a:t>
            </a:r>
            <a:r>
              <a:rPr lang="ru-RU" sz="1000" spc="-10" baseline="30000" dirty="0"/>
              <a:t>®</a:t>
            </a:r>
            <a:r>
              <a:rPr lang="en-US" sz="1000" dirty="0"/>
              <a:t>. </a:t>
            </a:r>
            <a:endParaRPr lang="ru-RU" sz="1000" dirty="0"/>
          </a:p>
          <a:p>
            <a:r>
              <a:rPr lang="en-US" sz="1000" dirty="0"/>
              <a:t>In 2020, MPS Soft, the developer of </a:t>
            </a:r>
            <a:r>
              <a:rPr lang="en-US" sz="1000" dirty="0" err="1"/>
              <a:t>MasterSCADA</a:t>
            </a:r>
            <a:r>
              <a:rPr lang="ru-RU" sz="1000" spc="-10" baseline="30000" dirty="0"/>
              <a:t>®</a:t>
            </a:r>
            <a:r>
              <a:rPr lang="en-US" sz="1000" dirty="0"/>
              <a:t> software, joined the IEK GROUP.</a:t>
            </a:r>
            <a:endParaRPr lang="ru-RU" sz="1000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6C4EDB0-58EF-4BB2-99D7-0EEDE96E7CD5}"/>
              </a:ext>
            </a:extLst>
          </p:cNvPr>
          <p:cNvSpPr/>
          <p:nvPr/>
        </p:nvSpPr>
        <p:spPr bwMode="auto">
          <a:xfrm>
            <a:off x="757160" y="1042086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93CCE70-C0C9-455F-927D-FE6DE6608F8D}"/>
              </a:ext>
            </a:extLst>
          </p:cNvPr>
          <p:cNvSpPr/>
          <p:nvPr/>
        </p:nvSpPr>
        <p:spPr bwMode="auto">
          <a:xfrm>
            <a:off x="2736988" y="970086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A5053C1-2648-42E3-8063-BCE5F9B7B815}"/>
              </a:ext>
            </a:extLst>
          </p:cNvPr>
          <p:cNvSpPr/>
          <p:nvPr/>
        </p:nvSpPr>
        <p:spPr bwMode="auto">
          <a:xfrm>
            <a:off x="757160" y="1689363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F8D1867-4956-453F-AA7F-E7F0C86D9B17}"/>
              </a:ext>
            </a:extLst>
          </p:cNvPr>
          <p:cNvSpPr/>
          <p:nvPr/>
        </p:nvSpPr>
        <p:spPr bwMode="auto">
          <a:xfrm>
            <a:off x="2736988" y="1617363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D21978D-CD16-4383-90B9-D1DE129A4278}"/>
              </a:ext>
            </a:extLst>
          </p:cNvPr>
          <p:cNvSpPr/>
          <p:nvPr/>
        </p:nvSpPr>
        <p:spPr bwMode="auto">
          <a:xfrm>
            <a:off x="757160" y="2337815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5E47D2B-431C-4B35-AFD6-ACAFC83842F6}"/>
              </a:ext>
            </a:extLst>
          </p:cNvPr>
          <p:cNvSpPr/>
          <p:nvPr/>
        </p:nvSpPr>
        <p:spPr bwMode="auto">
          <a:xfrm>
            <a:off x="2736988" y="2265815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4574BC0-8612-474E-9CCD-AAF1AC8804CD}"/>
              </a:ext>
            </a:extLst>
          </p:cNvPr>
          <p:cNvSpPr/>
          <p:nvPr/>
        </p:nvSpPr>
        <p:spPr bwMode="auto">
          <a:xfrm>
            <a:off x="757160" y="2977855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33867D3-D452-409F-9046-737D2859F77C}"/>
              </a:ext>
            </a:extLst>
          </p:cNvPr>
          <p:cNvSpPr/>
          <p:nvPr/>
        </p:nvSpPr>
        <p:spPr bwMode="auto">
          <a:xfrm>
            <a:off x="2736988" y="2905855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049901A-C905-44A6-8D7A-D1050455DE4F}"/>
              </a:ext>
            </a:extLst>
          </p:cNvPr>
          <p:cNvSpPr/>
          <p:nvPr/>
        </p:nvSpPr>
        <p:spPr>
          <a:xfrm>
            <a:off x="770108" y="1119587"/>
            <a:ext cx="10218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Established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32DEC20-5655-4FAC-AF23-DC50F13A470D}"/>
              </a:ext>
            </a:extLst>
          </p:cNvPr>
          <p:cNvSpPr/>
          <p:nvPr/>
        </p:nvSpPr>
        <p:spPr>
          <a:xfrm>
            <a:off x="765488" y="1766864"/>
            <a:ext cx="12535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Employees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E8A7CC7-B3C7-419E-893A-79FA4C5410C0}"/>
              </a:ext>
            </a:extLst>
          </p:cNvPr>
          <p:cNvSpPr/>
          <p:nvPr/>
        </p:nvSpPr>
        <p:spPr>
          <a:xfrm>
            <a:off x="770105" y="2436009"/>
            <a:ext cx="19490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Production facilities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761D02A-8892-4F5A-B7AB-2D553F0D3AC7}"/>
              </a:ext>
            </a:extLst>
          </p:cNvPr>
          <p:cNvSpPr/>
          <p:nvPr/>
        </p:nvSpPr>
        <p:spPr>
          <a:xfrm>
            <a:off x="765486" y="2991907"/>
            <a:ext cx="2037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Products manufactured at Russian factories, per year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93A187F-156B-4C42-8215-AAD353BEE847}"/>
              </a:ext>
            </a:extLst>
          </p:cNvPr>
          <p:cNvSpPr/>
          <p:nvPr/>
        </p:nvSpPr>
        <p:spPr>
          <a:xfrm>
            <a:off x="2735636" y="1017662"/>
            <a:ext cx="582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in</a:t>
            </a:r>
            <a:endParaRPr lang="ru-RU" sz="800" dirty="0"/>
          </a:p>
          <a:p>
            <a:pPr algn="ctr"/>
            <a:r>
              <a:rPr lang="ru-RU" sz="1400" b="1" dirty="0"/>
              <a:t>1999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5737B85-8C2E-45A7-8894-73B7FFB07778}"/>
              </a:ext>
            </a:extLst>
          </p:cNvPr>
          <p:cNvSpPr/>
          <p:nvPr/>
        </p:nvSpPr>
        <p:spPr>
          <a:xfrm>
            <a:off x="2681172" y="1689920"/>
            <a:ext cx="691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More than</a:t>
            </a:r>
          </a:p>
          <a:p>
            <a:pPr algn="ctr"/>
            <a:r>
              <a:rPr lang="ru-RU" sz="1400" b="1" dirty="0"/>
              <a:t>3000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AD1CF6C-EFD4-45A7-AB41-A07789361A16}"/>
              </a:ext>
            </a:extLst>
          </p:cNvPr>
          <p:cNvSpPr/>
          <p:nvPr/>
        </p:nvSpPr>
        <p:spPr>
          <a:xfrm>
            <a:off x="2676144" y="2311409"/>
            <a:ext cx="7011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88</a:t>
            </a:r>
          </a:p>
          <a:p>
            <a:pPr algn="ctr">
              <a:lnSpc>
                <a:spcPct val="90000"/>
              </a:lnSpc>
            </a:pPr>
            <a:r>
              <a:rPr lang="en-US" sz="800" dirty="0"/>
              <a:t>thousand,</a:t>
            </a:r>
          </a:p>
          <a:p>
            <a:pPr algn="ctr">
              <a:lnSpc>
                <a:spcPct val="90000"/>
              </a:lnSpc>
            </a:pPr>
            <a:r>
              <a:rPr lang="en-US" sz="800" dirty="0"/>
              <a:t>m</a:t>
            </a:r>
            <a:r>
              <a:rPr lang="ru-RU" sz="800" baseline="30000" dirty="0"/>
              <a:t>2</a:t>
            </a:r>
            <a:endParaRPr lang="en-US" sz="800" baseline="30000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0ADC1CF-2D1C-4284-A01D-829533BD7BD4}"/>
              </a:ext>
            </a:extLst>
          </p:cNvPr>
          <p:cNvSpPr/>
          <p:nvPr/>
        </p:nvSpPr>
        <p:spPr>
          <a:xfrm>
            <a:off x="2791384" y="2989184"/>
            <a:ext cx="482824" cy="40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218</a:t>
            </a:r>
          </a:p>
          <a:p>
            <a:pPr algn="ctr"/>
            <a:r>
              <a:rPr lang="en-US" sz="800" dirty="0" err="1"/>
              <a:t>mln</a:t>
            </a:r>
            <a:endParaRPr lang="ru-RU" sz="8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7B123D0-7637-4B87-B84D-41BF1EDF828C}"/>
              </a:ext>
            </a:extLst>
          </p:cNvPr>
          <p:cNvSpPr/>
          <p:nvPr/>
        </p:nvSpPr>
        <p:spPr bwMode="auto">
          <a:xfrm rot="10800000">
            <a:off x="5818340" y="2977855"/>
            <a:ext cx="2317598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69E093-C31E-45E3-B61A-477F00A009A4}"/>
              </a:ext>
            </a:extLst>
          </p:cNvPr>
          <p:cNvSpPr/>
          <p:nvPr/>
        </p:nvSpPr>
        <p:spPr bwMode="auto">
          <a:xfrm rot="10800000">
            <a:off x="5523736" y="2905856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66EEF0F-4887-4AFD-837A-7142B7D1E2D9}"/>
              </a:ext>
            </a:extLst>
          </p:cNvPr>
          <p:cNvSpPr/>
          <p:nvPr/>
        </p:nvSpPr>
        <p:spPr bwMode="auto">
          <a:xfrm rot="10800000">
            <a:off x="5818338" y="2337815"/>
            <a:ext cx="2317599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8860419-C545-413D-8BAF-1FDA5DC81806}"/>
              </a:ext>
            </a:extLst>
          </p:cNvPr>
          <p:cNvSpPr/>
          <p:nvPr/>
        </p:nvSpPr>
        <p:spPr bwMode="auto">
          <a:xfrm rot="10800000">
            <a:off x="5523736" y="2265816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A4D5C88-815E-4FCA-9B10-7F769117257D}"/>
              </a:ext>
            </a:extLst>
          </p:cNvPr>
          <p:cNvSpPr/>
          <p:nvPr/>
        </p:nvSpPr>
        <p:spPr bwMode="auto">
          <a:xfrm rot="10800000">
            <a:off x="5818340" y="1689363"/>
            <a:ext cx="2317598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30FD03A-8BEB-4F30-8FD3-AA831CC41B3A}"/>
              </a:ext>
            </a:extLst>
          </p:cNvPr>
          <p:cNvSpPr/>
          <p:nvPr/>
        </p:nvSpPr>
        <p:spPr bwMode="auto">
          <a:xfrm rot="10800000">
            <a:off x="5523736" y="1617364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93D29F-DB24-490C-A647-0CE7FF9ACC0C}"/>
              </a:ext>
            </a:extLst>
          </p:cNvPr>
          <p:cNvSpPr/>
          <p:nvPr/>
        </p:nvSpPr>
        <p:spPr bwMode="auto">
          <a:xfrm rot="10800000">
            <a:off x="5818338" y="1042086"/>
            <a:ext cx="2317600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DAEC065-1697-4474-A6DA-D619D2DC557F}"/>
              </a:ext>
            </a:extLst>
          </p:cNvPr>
          <p:cNvSpPr/>
          <p:nvPr/>
        </p:nvSpPr>
        <p:spPr bwMode="auto">
          <a:xfrm rot="10800000">
            <a:off x="5523736" y="970087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76244C7-B195-4575-9204-01FECB377CE8}"/>
              </a:ext>
            </a:extLst>
          </p:cNvPr>
          <p:cNvSpPr/>
          <p:nvPr/>
        </p:nvSpPr>
        <p:spPr>
          <a:xfrm>
            <a:off x="6094184" y="1119587"/>
            <a:ext cx="20417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Annual sales growth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9197AAC-1E9B-4050-938C-92A972390613}"/>
              </a:ext>
            </a:extLst>
          </p:cNvPr>
          <p:cNvSpPr/>
          <p:nvPr/>
        </p:nvSpPr>
        <p:spPr>
          <a:xfrm>
            <a:off x="6089568" y="1785773"/>
            <a:ext cx="22657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Product range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4325E7C-634D-444F-9B10-14BF7159E885}"/>
              </a:ext>
            </a:extLst>
          </p:cNvPr>
          <p:cNvSpPr/>
          <p:nvPr/>
        </p:nvSpPr>
        <p:spPr>
          <a:xfrm>
            <a:off x="6092799" y="2434225"/>
            <a:ext cx="2369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Warehouses’ area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DAEC58C-7D3B-472E-8ED5-FDADD047132F}"/>
              </a:ext>
            </a:extLst>
          </p:cNvPr>
          <p:cNvSpPr/>
          <p:nvPr/>
        </p:nvSpPr>
        <p:spPr>
          <a:xfrm>
            <a:off x="6097418" y="2993800"/>
            <a:ext cx="2038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Of profit margin we </a:t>
            </a:r>
          </a:p>
          <a:p>
            <a:pPr>
              <a:lnSpc>
                <a:spcPts val="1200"/>
              </a:lnSpc>
            </a:pPr>
            <a:r>
              <a:rPr lang="en-US" sz="1100" dirty="0"/>
              <a:t>Invest to development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3F01586-56CE-4824-9283-41CAA93CCEBE}"/>
              </a:ext>
            </a:extLst>
          </p:cNvPr>
          <p:cNvSpPr/>
          <p:nvPr/>
        </p:nvSpPr>
        <p:spPr>
          <a:xfrm>
            <a:off x="5520872" y="1024977"/>
            <a:ext cx="593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7,5%</a:t>
            </a:r>
          </a:p>
          <a:p>
            <a:pPr algn="ctr"/>
            <a:r>
              <a:rPr lang="en-US" sz="800" dirty="0"/>
              <a:t>annually</a:t>
            </a:r>
            <a:endParaRPr lang="ru-RU" sz="8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66795E4-9684-423F-8F08-81C20EF5ADD8}"/>
              </a:ext>
            </a:extLst>
          </p:cNvPr>
          <p:cNvSpPr/>
          <p:nvPr/>
        </p:nvSpPr>
        <p:spPr>
          <a:xfrm>
            <a:off x="5508753" y="1706847"/>
            <a:ext cx="605552" cy="40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20,5</a:t>
            </a:r>
          </a:p>
          <a:p>
            <a:pPr algn="ctr"/>
            <a:r>
              <a:rPr lang="en-US" sz="800" dirty="0"/>
              <a:t>thousand</a:t>
            </a:r>
            <a:endParaRPr lang="ru-RU" sz="8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7518C2-C4DA-4AD6-99EB-A0846414F2D2}"/>
              </a:ext>
            </a:extLst>
          </p:cNvPr>
          <p:cNvSpPr/>
          <p:nvPr/>
        </p:nvSpPr>
        <p:spPr>
          <a:xfrm>
            <a:off x="5449028" y="2318724"/>
            <a:ext cx="7396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72</a:t>
            </a:r>
          </a:p>
          <a:p>
            <a:pPr algn="ctr">
              <a:lnSpc>
                <a:spcPct val="90000"/>
              </a:lnSpc>
            </a:pPr>
            <a:r>
              <a:rPr lang="en-US" sz="800" dirty="0"/>
              <a:t>thousand, m</a:t>
            </a:r>
            <a:r>
              <a:rPr lang="ru-RU" sz="800" baseline="30000" dirty="0"/>
              <a:t>2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1FF16B5-74A0-47BD-AA38-18D477955083}"/>
              </a:ext>
            </a:extLst>
          </p:cNvPr>
          <p:cNvSpPr/>
          <p:nvPr/>
        </p:nvSpPr>
        <p:spPr>
          <a:xfrm>
            <a:off x="5445921" y="2978412"/>
            <a:ext cx="735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More than</a:t>
            </a:r>
          </a:p>
          <a:p>
            <a:pPr algn="ctr"/>
            <a:r>
              <a:rPr lang="ru-RU" sz="1400" b="1" dirty="0"/>
              <a:t>50%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B499CE1-11E2-4373-A455-1B97E2900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776" y="1923293"/>
            <a:ext cx="1916922" cy="569019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A5E343B-9B73-471D-AA5B-D367F98A76AC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3796559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4E2868-EB44-4708-9D73-BCB369B46EB2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/>
              <a:t>Our partners</a:t>
            </a:r>
            <a:endParaRPr lang="ru-RU" sz="2200" dirty="0">
              <a:latin typeface="Arial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9CC994E-3513-4429-B622-F65E70139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985945"/>
            <a:ext cx="1264005" cy="6063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A4AB68-22FC-4A16-9CB3-12AAFC266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70" y="3001922"/>
            <a:ext cx="1098247" cy="49392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7CF5E7-5477-46D4-A7EA-3AFA6F603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3" y="1194981"/>
            <a:ext cx="1451941" cy="4264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80709E-5481-4CF1-AF6F-80EBA7D83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28" y="926253"/>
            <a:ext cx="1034487" cy="66600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1B2F8E3-60EF-4AB1-8078-993E2B629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6" y="1893157"/>
            <a:ext cx="591686" cy="7760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36C9C96-2DE0-41D6-A4CD-F54E18037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99" y="2945021"/>
            <a:ext cx="978806" cy="49500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A92626F-3332-47A4-93B1-8AEB7B21C5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70" y="1923023"/>
            <a:ext cx="742397" cy="74501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5C2A43F-539F-4A37-9021-BCACAA04DF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18" y="1943752"/>
            <a:ext cx="591687" cy="74353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924E621-E1DF-470F-AB5A-D10EA53B6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40" y="3652564"/>
            <a:ext cx="1236888" cy="7440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C8D2BB7-34D4-4DDA-8508-9CED668AAC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6" y="3857998"/>
            <a:ext cx="2178005" cy="3482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793D269-AE68-4243-A8C9-FC548901C5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57" y="3883667"/>
            <a:ext cx="1541152" cy="2868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620A144-044B-4052-8E6E-4D49CC93AD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82" y="3813568"/>
            <a:ext cx="1385911" cy="39267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62CC2A7-C3B4-44E5-B124-070D7591D3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84" y="2843579"/>
            <a:ext cx="591687" cy="5916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E0631CE-1E28-4F63-98D2-145D9F5D0C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40" y="2777660"/>
            <a:ext cx="1630850" cy="7440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960061B-D6E1-4ED1-AF0E-31591198C8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9" y="1862534"/>
            <a:ext cx="684599" cy="8029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F418F0-476F-4AF8-B943-1E50E9D79B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2068552"/>
            <a:ext cx="930231" cy="6063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022A68C-ADCB-4640-A07F-E1DEF148FF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6" y="2945021"/>
            <a:ext cx="591687" cy="7119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1230EB8-13AC-4759-895D-F4EA63CD09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3" y="2044285"/>
            <a:ext cx="1349115" cy="47377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599080-876B-4B8E-9628-DBA51BD43BA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86" y="1138549"/>
            <a:ext cx="1651025" cy="43146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4F9C585-0ADF-4AE1-9475-9CAD2E5180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50" y="942083"/>
            <a:ext cx="614078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28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85A1A0-430D-4B6B-A6DE-F49F45252E85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/>
              <a:t>Our partners</a:t>
            </a:r>
            <a:endParaRPr lang="ru-RU" sz="2200" dirty="0"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71A16-6ABC-4E8C-BD29-BCBD686ED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67" y="4626655"/>
            <a:ext cx="1327271" cy="3643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AB3777-8303-4F47-815F-D189957BA604}"/>
              </a:ext>
            </a:extLst>
          </p:cNvPr>
          <p:cNvSpPr/>
          <p:nvPr/>
        </p:nvSpPr>
        <p:spPr>
          <a:xfrm>
            <a:off x="789468" y="943204"/>
            <a:ext cx="4084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Headquarters of IEK GROUP, RUSSIA</a:t>
            </a:r>
          </a:p>
          <a:p>
            <a:r>
              <a:rPr lang="en-US" sz="800" b="1" dirty="0"/>
              <a:t>Address:</a:t>
            </a:r>
            <a:r>
              <a:rPr lang="en-US" sz="800" dirty="0"/>
              <a:t>108803 Moscow </a:t>
            </a:r>
            <a:r>
              <a:rPr lang="en-US" sz="800" dirty="0" err="1"/>
              <a:t>Varshavskoye</a:t>
            </a:r>
            <a:r>
              <a:rPr lang="en-US" sz="800" dirty="0"/>
              <a:t> </a:t>
            </a:r>
            <a:r>
              <a:rPr lang="en-US" sz="800" dirty="0" err="1"/>
              <a:t>Shosse</a:t>
            </a:r>
            <a:r>
              <a:rPr lang="en-US" sz="800" dirty="0"/>
              <a:t> 28-th km. building 3</a:t>
            </a:r>
          </a:p>
          <a:p>
            <a:r>
              <a:rPr lang="en-US" sz="800" b="1" dirty="0"/>
              <a:t>Tel./fax: </a:t>
            </a:r>
            <a:r>
              <a:rPr lang="en-US" sz="800" dirty="0"/>
              <a:t>+7 495 542 22 22</a:t>
            </a:r>
          </a:p>
          <a:p>
            <a:r>
              <a:rPr lang="en-US" sz="800" b="1" dirty="0"/>
              <a:t>Email: </a:t>
            </a:r>
            <a:r>
              <a:rPr lang="en-US" sz="800" dirty="0">
                <a:hlinkClick r:id="rId3"/>
              </a:rPr>
              <a:t>sales@iekgroup.com</a:t>
            </a:r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Meanwhile the wide range of representative offices include: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85BD7A-3BD3-4C1B-A57A-86A2C6EBA40B}"/>
              </a:ext>
            </a:extLst>
          </p:cNvPr>
          <p:cNvSpPr/>
          <p:nvPr/>
        </p:nvSpPr>
        <p:spPr>
          <a:xfrm>
            <a:off x="3308964" y="1722397"/>
            <a:ext cx="275369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LATVIA</a:t>
            </a:r>
            <a:endParaRPr lang="lv-LV" sz="800" b="1" dirty="0"/>
          </a:p>
          <a:p>
            <a:r>
              <a:rPr lang="lv-LV" sz="800" b="1" dirty="0"/>
              <a:t>SIA "IEK Northern Europe" </a:t>
            </a:r>
          </a:p>
          <a:p>
            <a:r>
              <a:rPr lang="lv-LV" sz="800" b="1" dirty="0"/>
              <a:t>Address:</a:t>
            </a:r>
            <a:r>
              <a:rPr lang="lv-LV" sz="800" dirty="0"/>
              <a:t> Maskavas iela 497, Rumbula, Stopiņu pagasts, Ropažu novads, LV-2121, Latvija</a:t>
            </a:r>
          </a:p>
          <a:p>
            <a:r>
              <a:rPr lang="lv-LV" sz="800" b="1" dirty="0"/>
              <a:t>Tel:</a:t>
            </a:r>
            <a:r>
              <a:rPr lang="lv-LV" sz="800" dirty="0"/>
              <a:t>  +371 67205159, +371 28684723 </a:t>
            </a:r>
          </a:p>
          <a:p>
            <a:r>
              <a:rPr lang="ru-RU" sz="800" b="1" dirty="0"/>
              <a:t>Е-</a:t>
            </a:r>
            <a:r>
              <a:rPr lang="lv-LV" sz="800" b="1" dirty="0"/>
              <a:t>mail: </a:t>
            </a:r>
            <a:r>
              <a:rPr lang="lv-LV" sz="800" b="1" dirty="0">
                <a:hlinkClick r:id="rId4"/>
              </a:rPr>
              <a:t>infoneu@iek.group</a:t>
            </a:r>
            <a:r>
              <a:rPr lang="en-US" sz="800" b="1" dirty="0"/>
              <a:t> </a:t>
            </a:r>
            <a:endParaRPr lang="lv-LV" sz="800" b="1" dirty="0"/>
          </a:p>
          <a:p>
            <a:r>
              <a:rPr lang="lv-LV" sz="800" b="1" dirty="0"/>
              <a:t>Web: </a:t>
            </a:r>
            <a:r>
              <a:rPr lang="lv-LV" sz="800" b="1" dirty="0">
                <a:hlinkClick r:id="rId5"/>
              </a:rPr>
              <a:t>www.iek.group</a:t>
            </a:r>
            <a:r>
              <a:rPr lang="en-US" sz="800" b="1" dirty="0"/>
              <a:t> </a:t>
            </a:r>
            <a:endParaRPr lang="lv-LV" sz="800" b="1" dirty="0"/>
          </a:p>
          <a:p>
            <a:endParaRPr lang="en-US" sz="800" dirty="0"/>
          </a:p>
          <a:p>
            <a:r>
              <a:rPr lang="en-US" sz="800" b="1" dirty="0"/>
              <a:t>KAZAKHSTAN</a:t>
            </a:r>
          </a:p>
          <a:p>
            <a:r>
              <a:rPr lang="en-US" sz="800" dirty="0"/>
              <a:t>Address: KAZAKHSTAN, 040916 Almaty Region, </a:t>
            </a:r>
            <a:br>
              <a:rPr lang="en-US" sz="800" dirty="0"/>
            </a:br>
            <a:r>
              <a:rPr lang="en-US" sz="800" dirty="0" err="1"/>
              <a:t>Karasay</a:t>
            </a:r>
            <a:r>
              <a:rPr lang="en-US" sz="800" dirty="0"/>
              <a:t> District, </a:t>
            </a:r>
            <a:r>
              <a:rPr lang="en-US" sz="800" dirty="0" err="1"/>
              <a:t>Irgely</a:t>
            </a:r>
            <a:r>
              <a:rPr lang="en-US" sz="800" dirty="0"/>
              <a:t> village, </a:t>
            </a:r>
            <a:r>
              <a:rPr lang="en-US" sz="800" dirty="0" err="1"/>
              <a:t>Akzhol</a:t>
            </a:r>
            <a:r>
              <a:rPr lang="en-US" sz="800" dirty="0"/>
              <a:t> Micro-District 71</a:t>
            </a:r>
            <a:r>
              <a:rPr lang="ru-RU" sz="800" dirty="0"/>
              <a:t>А</a:t>
            </a:r>
          </a:p>
          <a:p>
            <a:r>
              <a:rPr lang="en-US" sz="800" b="1" dirty="0"/>
              <a:t>Telephone: </a:t>
            </a:r>
            <a:r>
              <a:rPr lang="en-US" sz="800" dirty="0"/>
              <a:t>+7-727-237-92-50</a:t>
            </a:r>
          </a:p>
          <a:p>
            <a:r>
              <a:rPr lang="en-US" sz="800" b="1" dirty="0"/>
              <a:t>E-mail: </a:t>
            </a:r>
            <a:r>
              <a:rPr lang="en-US" sz="800" dirty="0">
                <a:hlinkClick r:id="rId6"/>
              </a:rPr>
              <a:t>infokz@iek.ru</a:t>
            </a:r>
            <a:endParaRPr lang="en-US" sz="800" dirty="0"/>
          </a:p>
          <a:p>
            <a:r>
              <a:rPr lang="en-US" sz="800" b="1" dirty="0"/>
              <a:t>Web-site:</a:t>
            </a:r>
            <a:r>
              <a:rPr lang="en-US" sz="800" dirty="0"/>
              <a:t> </a:t>
            </a:r>
            <a:r>
              <a:rPr lang="en-US" sz="800" dirty="0">
                <a:hlinkClick r:id="rId7"/>
              </a:rPr>
              <a:t>www.iek.kz</a:t>
            </a:r>
            <a:endParaRPr lang="en-US" sz="800" dirty="0"/>
          </a:p>
          <a:p>
            <a:endParaRPr lang="en-US" sz="800" dirty="0"/>
          </a:p>
          <a:p>
            <a:r>
              <a:rPr lang="en-US" sz="800" b="1" dirty="0"/>
              <a:t>MONGOLIA</a:t>
            </a:r>
          </a:p>
          <a:p>
            <a:r>
              <a:rPr lang="en-US" sz="800" b="1" dirty="0"/>
              <a:t>Address:</a:t>
            </a:r>
            <a:r>
              <a:rPr lang="en-US" sz="800" dirty="0"/>
              <a:t> MONGOLIA, Ulan Bator, Plot 20 of </a:t>
            </a:r>
            <a:r>
              <a:rPr lang="en-US" sz="800" dirty="0" err="1"/>
              <a:t>Bayangol</a:t>
            </a:r>
            <a:r>
              <a:rPr lang="en-US" sz="800" dirty="0"/>
              <a:t> District, Western Zone of Industrial Area 16100, Moscow Street, 9</a:t>
            </a:r>
          </a:p>
          <a:p>
            <a:r>
              <a:rPr lang="en-US" sz="800" dirty="0"/>
              <a:t>Telephone: +976 7015-28-28</a:t>
            </a:r>
          </a:p>
          <a:p>
            <a:r>
              <a:rPr lang="en-US" sz="800" b="1" dirty="0"/>
              <a:t>Fax: </a:t>
            </a:r>
            <a:r>
              <a:rPr lang="en-US" sz="800" dirty="0"/>
              <a:t>+976 7016-28-28</a:t>
            </a:r>
          </a:p>
          <a:p>
            <a:r>
              <a:rPr lang="en-US" sz="800" b="1" dirty="0"/>
              <a:t>E-mail:</a:t>
            </a:r>
            <a:r>
              <a:rPr lang="en-US" sz="800" dirty="0"/>
              <a:t> </a:t>
            </a:r>
            <a:r>
              <a:rPr lang="en-US" sz="800" dirty="0">
                <a:hlinkClick r:id="rId8"/>
              </a:rPr>
              <a:t>info@iek.mn</a:t>
            </a:r>
            <a:endParaRPr lang="en-US" sz="800" dirty="0"/>
          </a:p>
          <a:p>
            <a:r>
              <a:rPr lang="en-US" sz="800" b="1" dirty="0"/>
              <a:t>Web-site: </a:t>
            </a:r>
            <a:r>
              <a:rPr lang="en-US" sz="800" dirty="0">
                <a:hlinkClick r:id="rId9"/>
              </a:rPr>
              <a:t>www.iek.mn</a:t>
            </a:r>
            <a:endParaRPr lang="en-US" sz="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D485DF-B9EF-4DC2-AD5D-937411FCB561}"/>
              </a:ext>
            </a:extLst>
          </p:cNvPr>
          <p:cNvSpPr/>
          <p:nvPr/>
        </p:nvSpPr>
        <p:spPr>
          <a:xfrm>
            <a:off x="6019402" y="1722397"/>
            <a:ext cx="26634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UZBEKISTAN</a:t>
            </a:r>
          </a:p>
          <a:p>
            <a:r>
              <a:rPr lang="en-US" sz="800" b="1" dirty="0"/>
              <a:t>Address:</a:t>
            </a:r>
            <a:r>
              <a:rPr lang="en-US" sz="800" dirty="0"/>
              <a:t> REPUBLIC of Uzbekistan, 100074, Tashkent, </a:t>
            </a:r>
            <a:r>
              <a:rPr lang="en-US" sz="800" dirty="0" err="1"/>
              <a:t>Yashnabadsky</a:t>
            </a:r>
            <a:r>
              <a:rPr lang="en-US" sz="800" dirty="0"/>
              <a:t> district, </a:t>
            </a:r>
            <a:r>
              <a:rPr lang="en-US" sz="800" dirty="0" err="1"/>
              <a:t>Mukhtara</a:t>
            </a:r>
            <a:r>
              <a:rPr lang="en-US" sz="800" dirty="0"/>
              <a:t> </a:t>
            </a:r>
            <a:r>
              <a:rPr lang="en-US" sz="800" dirty="0" err="1"/>
              <a:t>Ashrafii</a:t>
            </a:r>
            <a:r>
              <a:rPr lang="en-US" sz="800" dirty="0"/>
              <a:t> str., 1-st drive. 9a bld.</a:t>
            </a:r>
          </a:p>
          <a:p>
            <a:r>
              <a:rPr lang="en-US" sz="800" b="1" dirty="0"/>
              <a:t>Phone:</a:t>
            </a:r>
            <a:r>
              <a:rPr lang="en-US" sz="800" dirty="0"/>
              <a:t> +998 (71) 231-84-31, +998 (71) 231-84-32</a:t>
            </a:r>
          </a:p>
          <a:p>
            <a:r>
              <a:rPr lang="en-US" sz="800" b="1" dirty="0"/>
              <a:t>Email: </a:t>
            </a:r>
            <a:r>
              <a:rPr lang="en-US" sz="800" dirty="0">
                <a:hlinkClick r:id="rId10"/>
              </a:rPr>
              <a:t>info@iek.uz</a:t>
            </a:r>
            <a:endParaRPr lang="en-US" sz="800" dirty="0"/>
          </a:p>
          <a:p>
            <a:endParaRPr lang="en-US" sz="800" dirty="0"/>
          </a:p>
          <a:p>
            <a:r>
              <a:rPr lang="en-US" sz="800" b="1" dirty="0"/>
              <a:t>VIETNAM</a:t>
            </a:r>
          </a:p>
          <a:p>
            <a:r>
              <a:rPr lang="en-US" sz="800" b="1" dirty="0"/>
              <a:t>IEK South East Asia</a:t>
            </a:r>
          </a:p>
          <a:p>
            <a:r>
              <a:rPr lang="en-US" sz="800" b="1" dirty="0"/>
              <a:t>Address: </a:t>
            </a:r>
            <a:r>
              <a:rPr lang="ru-RU" sz="800" dirty="0" err="1"/>
              <a:t>room</a:t>
            </a:r>
            <a:r>
              <a:rPr lang="ru-RU" sz="800" dirty="0"/>
              <a:t> 23, 2nd </a:t>
            </a:r>
            <a:r>
              <a:rPr lang="ru-RU" sz="800" dirty="0" err="1"/>
              <a:t>Floor</a:t>
            </a:r>
            <a:r>
              <a:rPr lang="ru-RU" sz="800" dirty="0"/>
              <a:t>, </a:t>
            </a:r>
            <a:r>
              <a:rPr lang="ru-RU" sz="800" dirty="0" err="1"/>
              <a:t>Hado</a:t>
            </a:r>
            <a:r>
              <a:rPr lang="ru-RU" sz="800" dirty="0"/>
              <a:t> </a:t>
            </a:r>
            <a:r>
              <a:rPr lang="ru-RU" sz="800" dirty="0" err="1"/>
              <a:t>Airport</a:t>
            </a:r>
            <a:r>
              <a:rPr lang="ru-RU" sz="800" dirty="0"/>
              <a:t> </a:t>
            </a:r>
            <a:r>
              <a:rPr lang="ru-RU" sz="800" dirty="0" err="1"/>
              <a:t>Building</a:t>
            </a:r>
            <a:r>
              <a:rPr lang="ru-RU" sz="800" dirty="0"/>
              <a:t>, </a:t>
            </a:r>
            <a:r>
              <a:rPr lang="ru-RU" sz="800" dirty="0" err="1"/>
              <a:t>No</a:t>
            </a:r>
            <a:r>
              <a:rPr lang="ru-RU" sz="800" dirty="0"/>
              <a:t>. 2 </a:t>
            </a:r>
            <a:r>
              <a:rPr lang="ru-RU" sz="800" dirty="0" err="1"/>
              <a:t>Hong</a:t>
            </a:r>
            <a:r>
              <a:rPr lang="ru-RU" sz="800" dirty="0"/>
              <a:t> </a:t>
            </a:r>
            <a:r>
              <a:rPr lang="ru-RU" sz="800" dirty="0" err="1"/>
              <a:t>Ha</a:t>
            </a:r>
            <a:r>
              <a:rPr lang="ru-RU" sz="800" dirty="0"/>
              <a:t> </a:t>
            </a:r>
            <a:r>
              <a:rPr lang="ru-RU" sz="800" dirty="0" err="1"/>
              <a:t>Street</a:t>
            </a:r>
            <a:r>
              <a:rPr lang="ru-RU" sz="800" dirty="0"/>
              <a:t>, </a:t>
            </a:r>
            <a:r>
              <a:rPr lang="ru-RU" sz="800" dirty="0" err="1"/>
              <a:t>Ward</a:t>
            </a:r>
            <a:r>
              <a:rPr lang="ru-RU" sz="800" dirty="0"/>
              <a:t> 2 , </a:t>
            </a:r>
            <a:r>
              <a:rPr lang="ru-RU" sz="800" dirty="0" err="1"/>
              <a:t>Tan</a:t>
            </a:r>
            <a:r>
              <a:rPr lang="ru-RU" sz="800" dirty="0"/>
              <a:t> </a:t>
            </a:r>
            <a:r>
              <a:rPr lang="ru-RU" sz="800" dirty="0" err="1"/>
              <a:t>Binh</a:t>
            </a:r>
            <a:r>
              <a:rPr lang="ru-RU" sz="800" dirty="0"/>
              <a:t> </a:t>
            </a:r>
            <a:r>
              <a:rPr lang="ru-RU" sz="800" dirty="0" err="1"/>
              <a:t>District</a:t>
            </a:r>
            <a:r>
              <a:rPr lang="ru-RU" sz="800" dirty="0"/>
              <a:t>, </a:t>
            </a:r>
            <a:r>
              <a:rPr lang="ru-RU" sz="800" dirty="0" err="1"/>
              <a:t>Ho</a:t>
            </a:r>
            <a:r>
              <a:rPr lang="ru-RU" sz="800" dirty="0"/>
              <a:t> </a:t>
            </a:r>
            <a:r>
              <a:rPr lang="ru-RU" sz="800" dirty="0" err="1"/>
              <a:t>Chi</a:t>
            </a:r>
            <a:r>
              <a:rPr lang="ru-RU" sz="800" dirty="0"/>
              <a:t> </a:t>
            </a:r>
            <a:r>
              <a:rPr lang="ru-RU" sz="800" dirty="0" err="1"/>
              <a:t>Minh</a:t>
            </a:r>
            <a:r>
              <a:rPr lang="ru-RU" sz="800" dirty="0"/>
              <a:t> </a:t>
            </a:r>
            <a:r>
              <a:rPr lang="ru-RU" sz="800" dirty="0" err="1"/>
              <a:t>City</a:t>
            </a:r>
            <a:r>
              <a:rPr lang="ru-RU" sz="800" dirty="0"/>
              <a:t>, </a:t>
            </a:r>
            <a:r>
              <a:rPr lang="ru-RU" sz="800" dirty="0" err="1"/>
              <a:t>Vietnam</a:t>
            </a:r>
            <a:endParaRPr lang="en-US" sz="800" dirty="0"/>
          </a:p>
          <a:p>
            <a:r>
              <a:rPr lang="en-US" sz="800" b="1" dirty="0"/>
              <a:t>Email: </a:t>
            </a:r>
            <a:r>
              <a:rPr lang="en-US" sz="800" dirty="0" err="1">
                <a:hlinkClick r:id="rId11"/>
              </a:rPr>
              <a:t>infosea@iek.group</a:t>
            </a:r>
            <a:endParaRPr lang="en-US" sz="800" dirty="0"/>
          </a:p>
          <a:p>
            <a:r>
              <a:rPr lang="en-US" sz="800" b="1" dirty="0"/>
              <a:t>Web-site:</a:t>
            </a:r>
            <a:r>
              <a:rPr lang="en-US" sz="800" dirty="0"/>
              <a:t> </a:t>
            </a:r>
            <a:r>
              <a:rPr lang="en-US" sz="800" dirty="0">
                <a:hlinkClick r:id="rId12"/>
              </a:rPr>
              <a:t>www.iekglobal.vn</a:t>
            </a:r>
            <a:r>
              <a:rPr lang="en-US" sz="800" dirty="0"/>
              <a:t> </a:t>
            </a:r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13FDC1-4F40-4496-82E0-860C84EF38DC}"/>
              </a:ext>
            </a:extLst>
          </p:cNvPr>
          <p:cNvSpPr/>
          <p:nvPr/>
        </p:nvSpPr>
        <p:spPr>
          <a:xfrm>
            <a:off x="789469" y="1722397"/>
            <a:ext cx="25356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800" b="1" dirty="0"/>
              <a:t>BELARUS</a:t>
            </a:r>
          </a:p>
          <a:p>
            <a:r>
              <a:rPr lang="en-US" sz="800" b="1" dirty="0"/>
              <a:t>Address:</a:t>
            </a:r>
            <a:r>
              <a:rPr lang="en-US" sz="800" dirty="0"/>
              <a:t> REPUBLIC of BELARUS, 220025, Minsk, </a:t>
            </a:r>
            <a:br>
              <a:rPr lang="en-US" sz="800" dirty="0"/>
            </a:br>
            <a:r>
              <a:rPr lang="en-US" sz="800" dirty="0" err="1"/>
              <a:t>Shafarnyanskaya</a:t>
            </a:r>
            <a:r>
              <a:rPr lang="en-US" sz="800" dirty="0"/>
              <a:t> str., 11 apt. 62, office 204;</a:t>
            </a:r>
          </a:p>
          <a:p>
            <a:r>
              <a:rPr lang="en-US" sz="800" b="1" dirty="0"/>
              <a:t>Phone:</a:t>
            </a:r>
            <a:r>
              <a:rPr lang="en-US" sz="800" dirty="0"/>
              <a:t> +375(17) 268-36-29; +375(44) 555-8-550</a:t>
            </a:r>
          </a:p>
          <a:p>
            <a:r>
              <a:rPr lang="en-US" sz="800" b="1" dirty="0"/>
              <a:t>Email:</a:t>
            </a:r>
            <a:r>
              <a:rPr lang="en-US" sz="800" dirty="0"/>
              <a:t> </a:t>
            </a:r>
            <a:r>
              <a:rPr lang="en-US" sz="800" dirty="0">
                <a:hlinkClick r:id="rId13"/>
              </a:rPr>
              <a:t>iek.by@iek.ru</a:t>
            </a:r>
            <a:endParaRPr lang="en-US" sz="800" dirty="0"/>
          </a:p>
          <a:p>
            <a:endParaRPr lang="en-US" sz="800" dirty="0"/>
          </a:p>
          <a:p>
            <a:r>
              <a:rPr lang="en-US" sz="800" b="1" dirty="0"/>
              <a:t>MOLDOVA</a:t>
            </a:r>
          </a:p>
          <a:p>
            <a:r>
              <a:rPr lang="en-US" sz="800" dirty="0"/>
              <a:t>Address: 21 Maria Dragan str., Chisinau, MD-2044,</a:t>
            </a:r>
            <a:br>
              <a:rPr lang="en-US" sz="800" dirty="0"/>
            </a:br>
            <a:r>
              <a:rPr lang="en-US" sz="800" dirty="0"/>
              <a:t> the Republic of Moldova</a:t>
            </a:r>
          </a:p>
          <a:p>
            <a:r>
              <a:rPr lang="en-US" sz="800" dirty="0"/>
              <a:t>Telephone: +373 (22) 479-065, +373 (22) 479-066</a:t>
            </a:r>
          </a:p>
          <a:p>
            <a:r>
              <a:rPr lang="en-US" sz="800" b="1" dirty="0"/>
              <a:t>Fax: </a:t>
            </a:r>
            <a:r>
              <a:rPr lang="en-US" sz="800" dirty="0"/>
              <a:t>+373 (22) 479-067</a:t>
            </a:r>
          </a:p>
          <a:p>
            <a:r>
              <a:rPr lang="en-US" sz="800" b="1" dirty="0"/>
              <a:t>E-mail:</a:t>
            </a:r>
            <a:r>
              <a:rPr lang="en-US" sz="800" dirty="0"/>
              <a:t> </a:t>
            </a:r>
            <a:r>
              <a:rPr lang="en-US" sz="800" dirty="0">
                <a:hlinkClick r:id="rId14"/>
              </a:rPr>
              <a:t>info@iek.md</a:t>
            </a:r>
            <a:r>
              <a:rPr lang="en-US" sz="800" dirty="0"/>
              <a:t>; </a:t>
            </a:r>
            <a:r>
              <a:rPr lang="en-US" sz="800" dirty="0">
                <a:hlinkClick r:id="rId15"/>
              </a:rPr>
              <a:t>infomd@md.iek.ru</a:t>
            </a:r>
            <a:endParaRPr lang="en-US" sz="800" dirty="0"/>
          </a:p>
          <a:p>
            <a:r>
              <a:rPr lang="en-US" sz="800" b="1" dirty="0"/>
              <a:t>Web-site:</a:t>
            </a:r>
            <a:r>
              <a:rPr lang="en-US" sz="800" dirty="0"/>
              <a:t> </a:t>
            </a:r>
            <a:r>
              <a:rPr lang="en-US" sz="800" dirty="0">
                <a:hlinkClick r:id="rId16"/>
              </a:rPr>
              <a:t>www.iek.md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4625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56EDAE-865C-44C6-AE79-06BF4F2DE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1605201"/>
            <a:ext cx="7385042" cy="278949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852136-E651-4D92-9227-6DC4A35441BC}"/>
              </a:ext>
            </a:extLst>
          </p:cNvPr>
          <p:cNvSpPr/>
          <p:nvPr/>
        </p:nvSpPr>
        <p:spPr>
          <a:xfrm>
            <a:off x="1406321" y="1041452"/>
            <a:ext cx="2453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IEK</a:t>
            </a:r>
            <a:r>
              <a:rPr lang="en-US" sz="800" b="1" baseline="30000" dirty="0"/>
              <a:t>®</a:t>
            </a:r>
            <a:r>
              <a:rPr lang="en-US" sz="800" b="1" dirty="0"/>
              <a:t> </a:t>
            </a:r>
            <a:r>
              <a:rPr lang="en-US" sz="800" dirty="0"/>
              <a:t>is the leader of electrotechnical and lighting markets for over 20 years.</a:t>
            </a:r>
            <a:endParaRPr lang="ru-RU" sz="800" dirty="0"/>
          </a:p>
          <a:p>
            <a:r>
              <a:rPr lang="ru-RU" sz="800" b="1" dirty="0"/>
              <a:t>№1</a:t>
            </a:r>
            <a:r>
              <a:rPr lang="en-US" sz="800" b="1" dirty="0"/>
              <a:t> Electrotechnical Brand</a:t>
            </a:r>
            <a:r>
              <a:rPr lang="ru-RU" sz="800" b="1" dirty="0"/>
              <a:t> </a:t>
            </a:r>
            <a:r>
              <a:rPr lang="en-US" sz="800" b="1" dirty="0"/>
              <a:t>in Russia </a:t>
            </a:r>
            <a:r>
              <a:rPr lang="en-US" sz="800" dirty="0"/>
              <a:t>in</a:t>
            </a:r>
            <a:r>
              <a:rPr lang="ru-RU" sz="800" dirty="0"/>
              <a:t> 2014, 2016, 2019, 2021.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587407-41D0-40A5-A27B-E533205C3128}"/>
              </a:ext>
            </a:extLst>
          </p:cNvPr>
          <p:cNvSpPr/>
          <p:nvPr/>
        </p:nvSpPr>
        <p:spPr>
          <a:xfrm>
            <a:off x="6256760" y="1164339"/>
            <a:ext cx="1962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ITK</a:t>
            </a:r>
            <a:r>
              <a:rPr lang="en-US" sz="800" b="1" baseline="30000" dirty="0"/>
              <a:t>®</a:t>
            </a:r>
            <a:r>
              <a:rPr lang="en-US" sz="800" b="1" dirty="0"/>
              <a:t>  </a:t>
            </a:r>
            <a:r>
              <a:rPr lang="en-US" sz="800" dirty="0"/>
              <a:t>is a modern and reliable equipment for effective telecommunication solutions.</a:t>
            </a:r>
            <a:endParaRPr lang="ru-RU" sz="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34B0AE-5F33-485E-9D1B-321054E978BB}"/>
              </a:ext>
            </a:extLst>
          </p:cNvPr>
          <p:cNvSpPr/>
          <p:nvPr/>
        </p:nvSpPr>
        <p:spPr>
          <a:xfrm>
            <a:off x="1406321" y="2516639"/>
            <a:ext cx="197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ONI</a:t>
            </a:r>
            <a:r>
              <a:rPr lang="en-US" sz="800" b="1" baseline="30000" dirty="0"/>
              <a:t>®</a:t>
            </a:r>
            <a:r>
              <a:rPr lang="en-US" sz="800" b="1" dirty="0"/>
              <a:t> </a:t>
            </a:r>
            <a:r>
              <a:rPr lang="en-US" sz="800" dirty="0"/>
              <a:t>has a wide range of equipment and software automation of various industries.</a:t>
            </a:r>
            <a:endParaRPr lang="ru-RU" sz="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042ED5-C5F8-4E14-AC3A-2A03C95EA6CB}"/>
              </a:ext>
            </a:extLst>
          </p:cNvPr>
          <p:cNvSpPr/>
          <p:nvPr/>
        </p:nvSpPr>
        <p:spPr>
          <a:xfrm>
            <a:off x="679113" y="3274613"/>
            <a:ext cx="2699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err="1"/>
              <a:t>MasterSCADA</a:t>
            </a:r>
            <a:r>
              <a:rPr lang="ru-RU" sz="800" b="1" baseline="30000" dirty="0"/>
              <a:t>®</a:t>
            </a:r>
            <a:r>
              <a:rPr lang="ru-RU" sz="800" dirty="0"/>
              <a:t> — </a:t>
            </a:r>
            <a:r>
              <a:rPr lang="en-US" sz="800" dirty="0"/>
              <a:t>software solutions for the development of control and dispatching systems</a:t>
            </a:r>
            <a:r>
              <a:rPr lang="ru-RU" sz="800" dirty="0"/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D0440B-4228-4807-A5AD-10F98D9ABB07}"/>
              </a:ext>
            </a:extLst>
          </p:cNvPr>
          <p:cNvSpPr/>
          <p:nvPr/>
        </p:nvSpPr>
        <p:spPr bwMode="auto">
          <a:xfrm>
            <a:off x="6685420" y="1859704"/>
            <a:ext cx="1522303" cy="480190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800" b="1" dirty="0"/>
              <a:t>IEK Lighting</a:t>
            </a:r>
            <a:r>
              <a:rPr lang="ru-RU" sz="800" b="1" baseline="30000" dirty="0"/>
              <a:t>®</a:t>
            </a:r>
            <a:r>
              <a:rPr lang="en-US" sz="800" b="1" dirty="0"/>
              <a:t> </a:t>
            </a:r>
            <a:r>
              <a:rPr lang="ru-RU" sz="800" dirty="0"/>
              <a:t>– </a:t>
            </a:r>
            <a:r>
              <a:rPr lang="en-US" sz="800" dirty="0"/>
              <a:t>a wide range of light sources, lamps, lighting control systems.</a:t>
            </a:r>
            <a:endParaRPr lang="ru-RU" sz="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113FB0A-B6B1-4B7C-9E54-875CA2589C35}"/>
              </a:ext>
            </a:extLst>
          </p:cNvPr>
          <p:cNvSpPr/>
          <p:nvPr/>
        </p:nvSpPr>
        <p:spPr>
          <a:xfrm>
            <a:off x="6394749" y="2421249"/>
            <a:ext cx="1849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LEDEL</a:t>
            </a:r>
            <a:r>
              <a:rPr lang="en-US" sz="800" b="1" baseline="30000" dirty="0"/>
              <a:t>®</a:t>
            </a:r>
            <a:r>
              <a:rPr lang="en-US" sz="800" b="1" dirty="0"/>
              <a:t> </a:t>
            </a:r>
            <a:r>
              <a:rPr lang="en-US" sz="800" dirty="0"/>
              <a:t>is a professional lighting manufacturer of the project lighting for industrial, commercial, outdoor and office luminaries</a:t>
            </a:r>
            <a:r>
              <a:rPr lang="ru-RU" sz="800" dirty="0"/>
              <a:t>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DF4300-F62C-4286-B901-48EF1714E895}"/>
              </a:ext>
            </a:extLst>
          </p:cNvPr>
          <p:cNvSpPr/>
          <p:nvPr/>
        </p:nvSpPr>
        <p:spPr bwMode="auto">
          <a:xfrm>
            <a:off x="750896" y="334670"/>
            <a:ext cx="6629391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Our Brands</a:t>
            </a:r>
            <a:endParaRPr lang="ru-RU" sz="2200" dirty="0">
              <a:latin typeface="Arial" charset="0"/>
            </a:endParaRPr>
          </a:p>
          <a:p>
            <a:pPr eaLnBrk="1" hangingPunct="1"/>
            <a:endParaRPr lang="ru-RU" sz="2200" dirty="0">
              <a:latin typeface="Arial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F983AE-C54C-4D1B-AF29-4AC62E8546BB}"/>
              </a:ext>
            </a:extLst>
          </p:cNvPr>
          <p:cNvSpPr/>
          <p:nvPr/>
        </p:nvSpPr>
        <p:spPr>
          <a:xfrm>
            <a:off x="667657" y="3969620"/>
            <a:ext cx="2699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err="1"/>
              <a:t>Generica</a:t>
            </a:r>
            <a:r>
              <a:rPr lang="ru-RU" sz="800" b="1" baseline="30000" dirty="0"/>
              <a:t>®</a:t>
            </a:r>
            <a:r>
              <a:rPr lang="ru-RU" sz="800" dirty="0"/>
              <a:t> — </a:t>
            </a:r>
            <a:r>
              <a:rPr lang="en-US" sz="800" dirty="0"/>
              <a:t>typical energy supply solutions in residential construction</a:t>
            </a:r>
            <a:r>
              <a:rPr lang="ru-RU" sz="800" dirty="0"/>
              <a:t>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4683D62-DFC6-46D3-8518-95DA420ACD67}"/>
              </a:ext>
            </a:extLst>
          </p:cNvPr>
          <p:cNvSpPr/>
          <p:nvPr/>
        </p:nvSpPr>
        <p:spPr>
          <a:xfrm>
            <a:off x="6398584" y="3826351"/>
            <a:ext cx="1743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err="1"/>
              <a:t>NeoSun</a:t>
            </a:r>
            <a:r>
              <a:rPr lang="en-US" sz="800" b="1" dirty="0"/>
              <a:t> Energy</a:t>
            </a:r>
            <a:r>
              <a:rPr lang="en-US" sz="800" b="1" baseline="30000" dirty="0"/>
              <a:t>® </a:t>
            </a:r>
            <a:r>
              <a:rPr lang="ru-RU" sz="800" dirty="0"/>
              <a:t>—</a:t>
            </a:r>
            <a:r>
              <a:rPr lang="en-US" sz="800" b="1" dirty="0"/>
              <a:t> </a:t>
            </a:r>
            <a:r>
              <a:rPr lang="en-US" sz="800" dirty="0"/>
              <a:t>solutions for solar energy and energy storage.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0B0818-4ABC-48C2-8440-6FD130EF95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90"/>
          <a:stretch/>
        </p:blipFill>
        <p:spPr>
          <a:xfrm>
            <a:off x="750897" y="1206610"/>
            <a:ext cx="552015" cy="2790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3F2B56-129C-41B6-B6B4-B441D44DB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49" y="1224412"/>
            <a:ext cx="580106" cy="2636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4F74B8-9ABE-4F18-A850-59B2DF076E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8" y="2524274"/>
            <a:ext cx="552014" cy="2905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282689-F846-4235-AF7E-894B4FF991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74" y="1792899"/>
            <a:ext cx="1228674" cy="4297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1A2D96D-A8EF-419D-9614-66C355D24F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9" y="3108321"/>
            <a:ext cx="1102032" cy="1455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FEE80ED-ADE0-4E81-8394-CF5901305E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3" y="3813720"/>
            <a:ext cx="972518" cy="1242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22E0270-F652-4076-B2EE-3063DCC69A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8" y="2819968"/>
            <a:ext cx="1211277" cy="3595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6D5910-BCC2-4948-B0A8-5E8D4D6B0A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99" y="2496115"/>
            <a:ext cx="670661" cy="4471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4007E7-4C87-4EB7-BB98-1372AD8F60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0" y="1805870"/>
            <a:ext cx="966461" cy="16639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2707F84-AC92-4ED0-BB0F-CBE08DD294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48" y="3189616"/>
            <a:ext cx="802501" cy="2419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BABF643-7366-481B-88F1-19E6C09E2E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40" y="3708214"/>
            <a:ext cx="868453" cy="523846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92716E7-EB93-43A0-A8D4-C2384F616D62}"/>
              </a:ext>
            </a:extLst>
          </p:cNvPr>
          <p:cNvSpPr/>
          <p:nvPr/>
        </p:nvSpPr>
        <p:spPr>
          <a:xfrm>
            <a:off x="679113" y="2008959"/>
            <a:ext cx="2699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err="1"/>
              <a:t>tekfor</a:t>
            </a:r>
            <a:r>
              <a:rPr lang="ru-RU" sz="800" b="1" baseline="30000" dirty="0"/>
              <a:t> ®</a:t>
            </a:r>
            <a:r>
              <a:rPr lang="ru-RU" sz="800" dirty="0"/>
              <a:t> — </a:t>
            </a:r>
            <a:r>
              <a:rPr lang="en-US" sz="800" dirty="0"/>
              <a:t>Russian production of high-quality enclosures and accessories.</a:t>
            </a:r>
            <a:endParaRPr lang="ru-RU" sz="8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2ADD63B-8531-40EE-B612-2F61BA6EB37B}"/>
              </a:ext>
            </a:extLst>
          </p:cNvPr>
          <p:cNvSpPr/>
          <p:nvPr/>
        </p:nvSpPr>
        <p:spPr>
          <a:xfrm>
            <a:off x="6394750" y="3053730"/>
            <a:ext cx="1812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FEREKS</a:t>
            </a:r>
            <a:r>
              <a:rPr lang="en-US" sz="800" b="1" baseline="30000" dirty="0"/>
              <a:t>®</a:t>
            </a:r>
            <a:r>
              <a:rPr lang="en-US" sz="800" b="1" dirty="0"/>
              <a:t> </a:t>
            </a:r>
            <a:r>
              <a:rPr lang="en-US" sz="800" dirty="0"/>
              <a:t>is a professional lighting manufacturer of the project lighting for industrial, commercial, outdoor and office luminaries</a:t>
            </a:r>
            <a:r>
              <a:rPr lang="ru-RU" sz="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540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6C997B-D167-4766-8C7B-BE6FD36F6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87381"/>
            <a:ext cx="5755246" cy="293714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30E2911-EA34-4AB0-9D41-7235AE4BFEB3}"/>
              </a:ext>
            </a:extLst>
          </p:cNvPr>
          <p:cNvSpPr/>
          <p:nvPr/>
        </p:nvSpPr>
        <p:spPr>
          <a:xfrm>
            <a:off x="5593223" y="1056317"/>
            <a:ext cx="2443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Electric energy distribution equipment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E8D70F-25B4-44B6-85B6-E0073F362DF6}"/>
              </a:ext>
            </a:extLst>
          </p:cNvPr>
          <p:cNvSpPr/>
          <p:nvPr/>
        </p:nvSpPr>
        <p:spPr>
          <a:xfrm>
            <a:off x="6095241" y="1551340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Cabinets, boxes and accessories 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E21D86-58D7-4CB5-BFF0-C0CFACA94D60}"/>
              </a:ext>
            </a:extLst>
          </p:cNvPr>
          <p:cNvSpPr/>
          <p:nvPr/>
        </p:nvSpPr>
        <p:spPr>
          <a:xfrm>
            <a:off x="6540490" y="2096632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Cable-carrying systems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786737-8279-4444-8D9C-46751747F38A}"/>
              </a:ext>
            </a:extLst>
          </p:cNvPr>
          <p:cNvSpPr/>
          <p:nvPr/>
        </p:nvSpPr>
        <p:spPr>
          <a:xfrm>
            <a:off x="6095241" y="2641600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Measuring and control equipment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602B95D-C55F-44DF-AB3B-53823529DD5F}"/>
              </a:ext>
            </a:extLst>
          </p:cNvPr>
          <p:cNvSpPr/>
          <p:nvPr/>
        </p:nvSpPr>
        <p:spPr>
          <a:xfrm>
            <a:off x="5587893" y="3118002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Electrical wiring products, tools</a:t>
            </a:r>
            <a:endParaRPr lang="ru-RU" sz="11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B8AC62C-72ED-4A52-A8E9-F98830A66EFD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Electrotechnical equipment</a:t>
            </a:r>
            <a:endParaRPr lang="ru-RU" sz="2200" dirty="0">
              <a:latin typeface="Arial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D70D3D5-96A5-4A5C-8207-4FDAFB5A3E59}"/>
              </a:ext>
            </a:extLst>
          </p:cNvPr>
          <p:cNvSpPr/>
          <p:nvPr/>
        </p:nvSpPr>
        <p:spPr>
          <a:xfrm>
            <a:off x="6553265" y="3850879"/>
            <a:ext cx="13871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www.iek.global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BA0193E-26CF-46BC-98B5-1ABE7B9030E9}"/>
              </a:ext>
            </a:extLst>
          </p:cNvPr>
          <p:cNvCxnSpPr/>
          <p:nvPr/>
        </p:nvCxnSpPr>
        <p:spPr bwMode="auto">
          <a:xfrm>
            <a:off x="6473618" y="381644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FD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169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E6419-1EA9-41A3-92B3-CB1A2F12A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30" y="874947"/>
            <a:ext cx="5760541" cy="293755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1B76E8-95E0-4DAF-9F8D-0845868CB57D}"/>
              </a:ext>
            </a:extLst>
          </p:cNvPr>
          <p:cNvSpPr/>
          <p:nvPr/>
        </p:nvSpPr>
        <p:spPr>
          <a:xfrm>
            <a:off x="1742048" y="1117360"/>
            <a:ext cx="1879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Wiring cabinets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DB8D16-2E6E-47D9-B5BD-AED87E1BC493}"/>
              </a:ext>
            </a:extLst>
          </p:cNvPr>
          <p:cNvSpPr/>
          <p:nvPr/>
        </p:nvSpPr>
        <p:spPr>
          <a:xfrm>
            <a:off x="403930" y="1625855"/>
            <a:ext cx="27051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Power supply equipment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61A4BF-7873-4214-8890-DA45056525FA}"/>
              </a:ext>
            </a:extLst>
          </p:cNvPr>
          <p:cNvSpPr/>
          <p:nvPr/>
        </p:nvSpPr>
        <p:spPr>
          <a:xfrm>
            <a:off x="1317765" y="2165038"/>
            <a:ext cx="13479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LAN-cable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9F0CBD-719B-4705-B2FE-09C97521316C}"/>
              </a:ext>
            </a:extLst>
          </p:cNvPr>
          <p:cNvSpPr/>
          <p:nvPr/>
        </p:nvSpPr>
        <p:spPr>
          <a:xfrm>
            <a:off x="905164" y="2626951"/>
            <a:ext cx="2208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Copper and optical components for  structured cabling systems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1FDA65-6145-4980-B356-AE306B59C8F5}"/>
              </a:ext>
            </a:extLst>
          </p:cNvPr>
          <p:cNvSpPr/>
          <p:nvPr/>
        </p:nvSpPr>
        <p:spPr>
          <a:xfrm>
            <a:off x="1258986" y="3115785"/>
            <a:ext cx="2362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Software databases of equipment for projecting programs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04DA75-D0EF-4DAA-B8E3-08D2455325F6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IT equipment </a:t>
            </a:r>
            <a:endParaRPr lang="ru-RU" sz="2200" dirty="0">
              <a:latin typeface="Arial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27A80E-162D-4C4F-8BE9-0C947E53FDC0}"/>
              </a:ext>
            </a:extLst>
          </p:cNvPr>
          <p:cNvSpPr/>
          <p:nvPr/>
        </p:nvSpPr>
        <p:spPr>
          <a:xfrm>
            <a:off x="6555819" y="3853291"/>
            <a:ext cx="137755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www.itk.group</a:t>
            </a:r>
            <a:endParaRPr lang="ru-RU" sz="1300" b="1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768194F-5A8F-431A-9023-96C0AAF49F26}"/>
              </a:ext>
            </a:extLst>
          </p:cNvPr>
          <p:cNvCxnSpPr/>
          <p:nvPr/>
        </p:nvCxnSpPr>
        <p:spPr bwMode="auto">
          <a:xfrm>
            <a:off x="6469822" y="3812502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70AC3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F7A4B0-1433-4DD1-9436-018240E16EF3}"/>
              </a:ext>
            </a:extLst>
          </p:cNvPr>
          <p:cNvSpPr/>
          <p:nvPr/>
        </p:nvSpPr>
        <p:spPr>
          <a:xfrm>
            <a:off x="747699" y="3735321"/>
            <a:ext cx="31587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High quality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Made in Russia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84609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AC49A-7410-436A-867F-27FF0E325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89992"/>
            <a:ext cx="5755240" cy="293489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1C4DAE-E535-40B9-914B-7D7697264EFA}"/>
              </a:ext>
            </a:extLst>
          </p:cNvPr>
          <p:cNvSpPr/>
          <p:nvPr/>
        </p:nvSpPr>
        <p:spPr>
          <a:xfrm>
            <a:off x="5592167" y="1117509"/>
            <a:ext cx="2443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Programmed controllers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80BAA0-1CBB-4CB9-95EE-D7034F5E46DB}"/>
              </a:ext>
            </a:extLst>
          </p:cNvPr>
          <p:cNvSpPr/>
          <p:nvPr/>
        </p:nvSpPr>
        <p:spPr>
          <a:xfrm>
            <a:off x="6095531" y="1627523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Controllers’ panels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63A935-F01E-4542-A8F7-47B8A32D0C11}"/>
              </a:ext>
            </a:extLst>
          </p:cNvPr>
          <p:cNvSpPr/>
          <p:nvPr/>
        </p:nvSpPr>
        <p:spPr>
          <a:xfrm>
            <a:off x="6549798" y="2104824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Frequency converters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D05518-1D89-4DA0-9570-E7DCB6EC30AB}"/>
              </a:ext>
            </a:extLst>
          </p:cNvPr>
          <p:cNvSpPr/>
          <p:nvPr/>
        </p:nvSpPr>
        <p:spPr>
          <a:xfrm>
            <a:off x="6101881" y="2723751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 err="1"/>
              <a:t>Softstarters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2A4440-3B47-433A-AB7B-3792CF691BD8}"/>
              </a:ext>
            </a:extLst>
          </p:cNvPr>
          <p:cNvSpPr/>
          <p:nvPr/>
        </p:nvSpPr>
        <p:spPr>
          <a:xfrm>
            <a:off x="5592167" y="3186129"/>
            <a:ext cx="14045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Smart Home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3951029-AE32-4CA0-BD08-02F76420FBDC}"/>
              </a:ext>
            </a:extLst>
          </p:cNvPr>
          <p:cNvSpPr/>
          <p:nvPr/>
        </p:nvSpPr>
        <p:spPr bwMode="auto">
          <a:xfrm>
            <a:off x="750897" y="334670"/>
            <a:ext cx="6629391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Industrial automation equipment </a:t>
            </a:r>
            <a:endParaRPr lang="ru-RU" sz="2200" dirty="0">
              <a:latin typeface="Arial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A66920B-8CE3-4A3F-BC50-F3A6CB5B97AC}"/>
              </a:ext>
            </a:extLst>
          </p:cNvPr>
          <p:cNvSpPr/>
          <p:nvPr/>
        </p:nvSpPr>
        <p:spPr>
          <a:xfrm>
            <a:off x="6552190" y="3850974"/>
            <a:ext cx="188731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www.oni-system.com</a:t>
            </a:r>
            <a:endParaRPr lang="ru-RU" sz="1300" b="1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23C2D94-2A9F-4278-8321-F3D2CE61B61B}"/>
              </a:ext>
            </a:extLst>
          </p:cNvPr>
          <p:cNvCxnSpPr/>
          <p:nvPr/>
        </p:nvCxnSpPr>
        <p:spPr bwMode="auto">
          <a:xfrm>
            <a:off x="6472543" y="3813846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2C41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903777-89B0-4EE7-BEEB-F2BEECA3DE18}"/>
              </a:ext>
            </a:extLst>
          </p:cNvPr>
          <p:cNvSpPr/>
          <p:nvPr/>
        </p:nvSpPr>
        <p:spPr>
          <a:xfrm>
            <a:off x="750897" y="3734889"/>
            <a:ext cx="31290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Manufacturing in modern factories 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Multi-stage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156305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D433A-FB0F-4FAC-8419-6BDA7C985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96" y="884955"/>
            <a:ext cx="5760000" cy="29372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8DA6F3-2CCC-45D6-A365-1C63FAFE09BD}"/>
              </a:ext>
            </a:extLst>
          </p:cNvPr>
          <p:cNvSpPr/>
          <p:nvPr/>
        </p:nvSpPr>
        <p:spPr>
          <a:xfrm>
            <a:off x="1262924" y="1112815"/>
            <a:ext cx="2353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Process visualization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84BF86-ED91-4A7D-9A87-173E2177A4E6}"/>
              </a:ext>
            </a:extLst>
          </p:cNvPr>
          <p:cNvSpPr/>
          <p:nvPr/>
        </p:nvSpPr>
        <p:spPr>
          <a:xfrm>
            <a:off x="758940" y="1545211"/>
            <a:ext cx="2353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Extensive communication capabilities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B4524A-34F0-432D-8B1A-18E4DEBBEA81}"/>
              </a:ext>
            </a:extLst>
          </p:cNvPr>
          <p:cNvSpPr/>
          <p:nvPr/>
        </p:nvSpPr>
        <p:spPr>
          <a:xfrm>
            <a:off x="674697" y="2180388"/>
            <a:ext cx="1990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Visual analytics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D90CAD-2624-49B1-9489-74499456D3E8}"/>
              </a:ext>
            </a:extLst>
          </p:cNvPr>
          <p:cNvSpPr/>
          <p:nvPr/>
        </p:nvSpPr>
        <p:spPr>
          <a:xfrm>
            <a:off x="758941" y="2705693"/>
            <a:ext cx="2353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Powerful report editor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3B40E3-4951-40FD-AEEE-BD95A2D90A70}"/>
              </a:ext>
            </a:extLst>
          </p:cNvPr>
          <p:cNvSpPr/>
          <p:nvPr/>
        </p:nvSpPr>
        <p:spPr>
          <a:xfrm>
            <a:off x="758940" y="3187863"/>
            <a:ext cx="28614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100" dirty="0"/>
              <a:t>Managing events and alarms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F5ADC0-AD6A-4209-9254-A8F54802B155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/>
              <a:t>Platform for building and manufacturing automation</a:t>
            </a:r>
            <a:endParaRPr lang="ru-RU" sz="2200" dirty="0">
              <a:latin typeface="Arial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347DB6A-C6EF-4CE5-8B7C-81D42A6C329C}"/>
              </a:ext>
            </a:extLst>
          </p:cNvPr>
          <p:cNvSpPr/>
          <p:nvPr/>
        </p:nvSpPr>
        <p:spPr>
          <a:xfrm>
            <a:off x="6553265" y="3852237"/>
            <a:ext cx="184883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www.masterscada.ru</a:t>
            </a:r>
            <a:endParaRPr lang="ru-RU" sz="1300" b="1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523EB4B-780C-49DD-9DEA-D3F9F3B5C76F}"/>
              </a:ext>
            </a:extLst>
          </p:cNvPr>
          <p:cNvCxnSpPr/>
          <p:nvPr/>
        </p:nvCxnSpPr>
        <p:spPr bwMode="auto">
          <a:xfrm>
            <a:off x="6473618" y="3817798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4276A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1E8BF6-5AC5-479B-BDE9-56C568AD31E9}"/>
              </a:ext>
            </a:extLst>
          </p:cNvPr>
          <p:cNvSpPr/>
          <p:nvPr/>
        </p:nvSpPr>
        <p:spPr>
          <a:xfrm>
            <a:off x="753750" y="3730975"/>
            <a:ext cx="31587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Russian R&amp;D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Industry 4.0 concept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193980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B2876B-A82B-4A4D-8171-0F2C4C12A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85389"/>
            <a:ext cx="5755240" cy="297748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C3D6-D2B2-4080-AA16-58373AC3AC7C}"/>
              </a:ext>
            </a:extLst>
          </p:cNvPr>
          <p:cNvSpPr/>
          <p:nvPr/>
        </p:nvSpPr>
        <p:spPr>
          <a:xfrm>
            <a:off x="6089103" y="1637851"/>
            <a:ext cx="2443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Street and architectural lighting</a:t>
            </a:r>
            <a:endParaRPr lang="ru-RU" sz="11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3F470F-EA54-493E-ABE0-A6436110D4D1}"/>
              </a:ext>
            </a:extLst>
          </p:cNvPr>
          <p:cNvSpPr/>
          <p:nvPr/>
        </p:nvSpPr>
        <p:spPr>
          <a:xfrm>
            <a:off x="5573903" y="3230975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Lighting control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46C4F-872E-46D3-B590-D3CB779C5C61}"/>
              </a:ext>
            </a:extLst>
          </p:cNvPr>
          <p:cNvSpPr/>
          <p:nvPr/>
        </p:nvSpPr>
        <p:spPr>
          <a:xfrm>
            <a:off x="6543102" y="2126338"/>
            <a:ext cx="1636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Commercial and industrial lighting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2ED48F-249B-4376-AA9E-8871F39E70F4}"/>
              </a:ext>
            </a:extLst>
          </p:cNvPr>
          <p:cNvSpPr/>
          <p:nvPr/>
        </p:nvSpPr>
        <p:spPr>
          <a:xfrm>
            <a:off x="6089103" y="2711287"/>
            <a:ext cx="20022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Utility and household lighting</a:t>
            </a:r>
            <a:endParaRPr lang="ru-RU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6C9C1-0B03-4A86-A14C-50E9E6D9A7D1}"/>
              </a:ext>
            </a:extLst>
          </p:cNvPr>
          <p:cNvSpPr/>
          <p:nvPr/>
        </p:nvSpPr>
        <p:spPr>
          <a:xfrm>
            <a:off x="5573903" y="1126402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/>
              <a:t>Bulbs</a:t>
            </a:r>
            <a:endParaRPr lang="ru-RU" sz="11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AAE43-B39B-44B9-B9A7-8EA017E9B21E}"/>
              </a:ext>
            </a:extLst>
          </p:cNvPr>
          <p:cNvSpPr/>
          <p:nvPr/>
        </p:nvSpPr>
        <p:spPr bwMode="auto">
          <a:xfrm>
            <a:off x="750898" y="334670"/>
            <a:ext cx="662939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Lighting equipment</a:t>
            </a:r>
            <a:endParaRPr lang="ru-RU" sz="2200" dirty="0">
              <a:latin typeface="Arial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8F7377-ADCF-4BC2-9CB6-DDDB1FE25824}"/>
              </a:ext>
            </a:extLst>
          </p:cNvPr>
          <p:cNvSpPr/>
          <p:nvPr/>
        </p:nvSpPr>
        <p:spPr>
          <a:xfrm>
            <a:off x="6553265" y="3850879"/>
            <a:ext cx="13871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/>
              <a:t>www.iek.global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59D4636-CB07-49BE-8C1B-0649D6F7B4FC}"/>
              </a:ext>
            </a:extLst>
          </p:cNvPr>
          <p:cNvCxnSpPr/>
          <p:nvPr/>
        </p:nvCxnSpPr>
        <p:spPr bwMode="auto">
          <a:xfrm>
            <a:off x="6473618" y="381644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FD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BCD365-260D-4372-9817-25ED9F55C557}"/>
              </a:ext>
            </a:extLst>
          </p:cNvPr>
          <p:cNvSpPr/>
          <p:nvPr/>
        </p:nvSpPr>
        <p:spPr>
          <a:xfrm>
            <a:off x="750898" y="3731110"/>
            <a:ext cx="43315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Solutions for a variety of applications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300" b="1" dirty="0"/>
              <a:t>Optimal price-quality ratio</a:t>
            </a:r>
          </a:p>
        </p:txBody>
      </p:sp>
    </p:spTree>
    <p:extLst>
      <p:ext uri="{BB962C8B-B14F-4D97-AF65-F5344CB8AC3E}">
        <p14:creationId xmlns:p14="http://schemas.microsoft.com/office/powerpoint/2010/main" val="1083863617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IG 2">
      <a:dk1>
        <a:srgbClr val="3F3F3F"/>
      </a:dk1>
      <a:lt1>
        <a:srgbClr val="FFFFFF"/>
      </a:lt1>
      <a:dk2>
        <a:srgbClr val="D8D8D8"/>
      </a:dk2>
      <a:lt2>
        <a:srgbClr val="FF0000"/>
      </a:lt2>
      <a:accent1>
        <a:srgbClr val="FECE26"/>
      </a:accent1>
      <a:accent2>
        <a:srgbClr val="70AC32"/>
      </a:accent2>
      <a:accent3>
        <a:srgbClr val="2C4190"/>
      </a:accent3>
      <a:accent4>
        <a:srgbClr val="3D4D4D"/>
      </a:accent4>
      <a:accent5>
        <a:srgbClr val="B2B4B3"/>
      </a:accent5>
      <a:accent6>
        <a:srgbClr val="FECE26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49224</TotalTime>
  <Words>1611</Words>
  <Application>Microsoft Office PowerPoint</Application>
  <PresentationFormat>Экран (16:9)</PresentationFormat>
  <Paragraphs>359</Paragraphs>
  <Slides>31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designer</dc:creator>
  <cp:lastModifiedBy>Карпова Анна Дмитриевна</cp:lastModifiedBy>
  <cp:revision>1217</cp:revision>
  <cp:lastPrinted>2014-12-23T08:09:41Z</cp:lastPrinted>
  <dcterms:created xsi:type="dcterms:W3CDTF">2006-05-30T05:19:11Z</dcterms:created>
  <dcterms:modified xsi:type="dcterms:W3CDTF">2023-04-18T08:56:39Z</dcterms:modified>
</cp:coreProperties>
</file>